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Noto Serif Bold" charset="1" panose="02020800060500020200"/>
      <p:regular r:id="rId21"/>
    </p:embeddedFont>
    <p:embeddedFont>
      <p:font typeface="Arimo" charset="1" panose="020B0604020202020204"/>
      <p:regular r:id="rId22"/>
    </p:embeddedFont>
    <p:embeddedFont>
      <p:font typeface="Arimo Bold" charset="1" panose="020B0704020202020204"/>
      <p:regular r:id="rId23"/>
    </p:embeddedFont>
    <p:embeddedFont>
      <p:font typeface="Canva Sans Bold" charset="1" panose="020B08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notesSlides/notesSlide9.xml" Type="http://schemas.openxmlformats.org/officeDocument/2006/relationships/notesSlide"/><Relationship Id="rId32" Target="notesSlides/notesSlide10.xml" Type="http://schemas.openxmlformats.org/officeDocument/2006/relationships/notesSlide"/><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11.png" Type="http://schemas.openxmlformats.org/officeDocument/2006/relationships/image"/><Relationship Id="rId6" Target="../media/image16.png" Type="http://schemas.openxmlformats.org/officeDocument/2006/relationships/image"/><Relationship Id="rId7" Target="https://github.com/example/sales-analysis" TargetMode="External" Type="http://schemas.openxmlformats.org/officeDocument/2006/relationships/hyperlink"/><Relationship Id="rId8"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11.png" Type="http://schemas.openxmlformats.org/officeDocument/2006/relationships/image"/><Relationship Id="rId6"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7" y="3381970"/>
            <a:ext cx="9445526" cy="1800522"/>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Sales Data Analysis Project</a:t>
            </a:r>
          </a:p>
        </p:txBody>
      </p:sp>
      <p:sp>
        <p:nvSpPr>
          <p:cNvPr name="TextBox 9" id="9"/>
          <p:cNvSpPr txBox="true"/>
          <p:nvPr/>
        </p:nvSpPr>
        <p:spPr>
          <a:xfrm rot="0">
            <a:off x="7850237" y="5502920"/>
            <a:ext cx="9445526" cy="558404"/>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Using Python (Pandas, Matplotlib, Seaborn)</a:t>
            </a:r>
          </a:p>
        </p:txBody>
      </p:sp>
      <p:grpSp>
        <p:nvGrpSpPr>
          <p:cNvPr name="Group 10" id="10"/>
          <p:cNvGrpSpPr/>
          <p:nvPr/>
        </p:nvGrpSpPr>
        <p:grpSpPr>
          <a:xfrm rot="0">
            <a:off x="7845475" y="6396632"/>
            <a:ext cx="463154" cy="463154"/>
            <a:chOff x="0" y="0"/>
            <a:chExt cx="617538" cy="617538"/>
          </a:xfrm>
        </p:grpSpPr>
        <p:sp>
          <p:nvSpPr>
            <p:cNvPr name="Freeform 11" id="11"/>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grpSp>
        <p:nvGrpSpPr>
          <p:cNvPr name="Group 12" id="12"/>
          <p:cNvGrpSpPr>
            <a:grpSpLocks noChangeAspect="true"/>
          </p:cNvGrpSpPr>
          <p:nvPr/>
        </p:nvGrpSpPr>
        <p:grpSpPr>
          <a:xfrm rot="0">
            <a:off x="7859762" y="6410920"/>
            <a:ext cx="434579" cy="434579"/>
            <a:chOff x="0" y="0"/>
            <a:chExt cx="579438" cy="579438"/>
          </a:xfrm>
        </p:grpSpPr>
        <p:sp>
          <p:nvSpPr>
            <p:cNvPr name="Freeform 13" id="13" descr="preencoded.png"/>
            <p:cNvSpPr/>
            <p:nvPr/>
          </p:nvSpPr>
          <p:spPr>
            <a:xfrm flipH="false" flipV="false" rot="0">
              <a:off x="0" y="0"/>
              <a:ext cx="579501" cy="579501"/>
            </a:xfrm>
            <a:custGeom>
              <a:avLst/>
              <a:gdLst/>
              <a:ahLst/>
              <a:cxnLst/>
              <a:rect r="r" b="b" t="t" l="l"/>
              <a:pathLst>
                <a:path h="579501" w="579501">
                  <a:moveTo>
                    <a:pt x="0" y="0"/>
                  </a:moveTo>
                  <a:lnTo>
                    <a:pt x="579501" y="0"/>
                  </a:lnTo>
                  <a:lnTo>
                    <a:pt x="579501" y="579501"/>
                  </a:lnTo>
                  <a:lnTo>
                    <a:pt x="0" y="579501"/>
                  </a:lnTo>
                  <a:lnTo>
                    <a:pt x="0" y="0"/>
                  </a:lnTo>
                  <a:close/>
                </a:path>
              </a:pathLst>
            </a:custGeom>
            <a:blipFill>
              <a:blip r:embed="rId5"/>
              <a:stretch>
                <a:fillRect l="0" t="0" r="10" b="10"/>
              </a:stretch>
            </a:blipFill>
          </p:spPr>
        </p:sp>
      </p:grpSp>
      <p:sp>
        <p:nvSpPr>
          <p:cNvPr name="TextBox 14" id="14"/>
          <p:cNvSpPr txBox="true"/>
          <p:nvPr/>
        </p:nvSpPr>
        <p:spPr>
          <a:xfrm rot="0">
            <a:off x="8445550" y="6304061"/>
            <a:ext cx="4803874" cy="974741"/>
          </a:xfrm>
          <a:prstGeom prst="rect">
            <a:avLst/>
          </a:prstGeom>
        </p:spPr>
        <p:txBody>
          <a:bodyPr anchor="t" rtlCol="false" tIns="0" lIns="0" bIns="0" rIns="0">
            <a:spAutoFit/>
          </a:bodyPr>
          <a:lstStyle/>
          <a:p>
            <a:pPr algn="l">
              <a:lnSpc>
                <a:spcPts val="3874"/>
              </a:lnSpc>
            </a:pPr>
            <a:r>
              <a:rPr lang="en-US" sz="2750" b="true">
                <a:solidFill>
                  <a:srgbClr val="4B4A4A"/>
                </a:solidFill>
                <a:latin typeface="Arimo Bold"/>
                <a:ea typeface="Arimo Bold"/>
                <a:cs typeface="Arimo Bold"/>
                <a:sym typeface="Arimo Bold"/>
              </a:rPr>
              <a:t>by Rahul Kumar Bhagat</a:t>
            </a:r>
          </a:p>
          <a:p>
            <a:pPr algn="l">
              <a:lnSpc>
                <a:spcPts val="387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087100" y="0"/>
            <a:ext cx="7200900" cy="10287000"/>
            <a:chOff x="0" y="0"/>
            <a:chExt cx="9601200" cy="13716000"/>
          </a:xfrm>
        </p:grpSpPr>
        <p:sp>
          <p:nvSpPr>
            <p:cNvPr name="Freeform 9" id="9"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92238" y="2559695"/>
            <a:ext cx="9445526" cy="1747837"/>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Conclusion and Next Steps</a:t>
            </a:r>
          </a:p>
        </p:txBody>
      </p:sp>
      <p:sp>
        <p:nvSpPr>
          <p:cNvPr name="TextBox 11" id="11"/>
          <p:cNvSpPr txBox="true"/>
          <p:nvPr/>
        </p:nvSpPr>
        <p:spPr>
          <a:xfrm rot="0">
            <a:off x="992238" y="4680645"/>
            <a:ext cx="9445526" cy="1776413"/>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This sales data analysis offers valuable insights. It will guide strategic decisions in marketing and inventory. Businesses can now optimize product offerings. They can also refine promotional discounts and regional strategies. This data-driven approach fosters growth.</a:t>
            </a:r>
          </a:p>
        </p:txBody>
      </p:sp>
      <p:grpSp>
        <p:nvGrpSpPr>
          <p:cNvPr name="Group 12" id="12"/>
          <p:cNvGrpSpPr>
            <a:grpSpLocks noChangeAspect="true"/>
          </p:cNvGrpSpPr>
          <p:nvPr/>
        </p:nvGrpSpPr>
        <p:grpSpPr>
          <a:xfrm rot="0">
            <a:off x="992238" y="6918871"/>
            <a:ext cx="3684091" cy="779710"/>
            <a:chOff x="0" y="0"/>
            <a:chExt cx="4912122" cy="1039613"/>
          </a:xfrm>
        </p:grpSpPr>
        <p:sp>
          <p:nvSpPr>
            <p:cNvPr name="Freeform 13" id="13" descr="preencoded.png">
              <a:hlinkClick r:id="rId7" tooltip="https://github.com/example/sales-analysis"/>
            </p:cNvPr>
            <p:cNvSpPr/>
            <p:nvPr/>
          </p:nvSpPr>
          <p:spPr>
            <a:xfrm flipH="false" flipV="false" rot="0">
              <a:off x="0" y="0"/>
              <a:ext cx="4912106" cy="1039622"/>
            </a:xfrm>
            <a:custGeom>
              <a:avLst/>
              <a:gdLst/>
              <a:ahLst/>
              <a:cxnLst/>
              <a:rect r="r" b="b" t="t" l="l"/>
              <a:pathLst>
                <a:path h="1039622" w="4912106">
                  <a:moveTo>
                    <a:pt x="0" y="0"/>
                  </a:moveTo>
                  <a:lnTo>
                    <a:pt x="4912106" y="0"/>
                  </a:lnTo>
                  <a:lnTo>
                    <a:pt x="4912106" y="1039622"/>
                  </a:lnTo>
                  <a:lnTo>
                    <a:pt x="0" y="1039622"/>
                  </a:lnTo>
                  <a:lnTo>
                    <a:pt x="0" y="0"/>
                  </a:lnTo>
                  <a:close/>
                </a:path>
              </a:pathLst>
            </a:custGeom>
            <a:blipFill>
              <a:blip r:embed="rId8"/>
              <a:stretch>
                <a:fillRect l="0" t="-57" r="0" b="-56"/>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1EFE4"/>
        </a:solidFill>
      </p:bgPr>
    </p:bg>
    <p:spTree>
      <p:nvGrpSpPr>
        <p:cNvPr id="1" name=""/>
        <p:cNvGrpSpPr/>
        <p:nvPr/>
      </p:nvGrpSpPr>
      <p:grpSpPr>
        <a:xfrm>
          <a:off x="0" y="0"/>
          <a:ext cx="0" cy="0"/>
          <a:chOff x="0" y="0"/>
          <a:chExt cx="0" cy="0"/>
        </a:xfrm>
      </p:grpSpPr>
      <p:sp>
        <p:nvSpPr>
          <p:cNvPr name="TextBox 2" id="2"/>
          <p:cNvSpPr txBox="true"/>
          <p:nvPr/>
        </p:nvSpPr>
        <p:spPr>
          <a:xfrm rot="0">
            <a:off x="857406" y="295214"/>
            <a:ext cx="16573188" cy="9927024"/>
          </a:xfrm>
          <a:prstGeom prst="rect">
            <a:avLst/>
          </a:prstGeom>
        </p:spPr>
        <p:txBody>
          <a:bodyPr anchor="t" rtlCol="false" tIns="0" lIns="0" bIns="0" rIns="0">
            <a:spAutoFit/>
          </a:bodyPr>
          <a:lstStyle/>
          <a:p>
            <a:pPr algn="ctr">
              <a:lnSpc>
                <a:spcPts val="9483"/>
              </a:lnSpc>
            </a:pPr>
          </a:p>
          <a:p>
            <a:pPr algn="ctr">
              <a:lnSpc>
                <a:spcPts val="9483"/>
              </a:lnSpc>
            </a:pPr>
          </a:p>
          <a:p>
            <a:pPr algn="ctr">
              <a:lnSpc>
                <a:spcPts val="1139"/>
              </a:lnSpc>
            </a:pPr>
          </a:p>
          <a:p>
            <a:pPr algn="just">
              <a:lnSpc>
                <a:spcPts val="9483"/>
              </a:lnSpc>
            </a:pPr>
          </a:p>
          <a:p>
            <a:pPr algn="ctr">
              <a:lnSpc>
                <a:spcPts val="7000"/>
              </a:lnSpc>
            </a:pPr>
          </a:p>
          <a:p>
            <a:pPr algn="ctr">
              <a:lnSpc>
                <a:spcPts val="7000"/>
              </a:lnSpc>
            </a:pPr>
          </a:p>
          <a:p>
            <a:pPr algn="ctr">
              <a:lnSpc>
                <a:spcPts val="7000"/>
              </a:lnSpc>
            </a:pPr>
          </a:p>
          <a:p>
            <a:pPr algn="ctr">
              <a:lnSpc>
                <a:spcPts val="7000"/>
              </a:lnSpc>
            </a:pPr>
          </a:p>
          <a:p>
            <a:pPr algn="ctr">
              <a:lnSpc>
                <a:spcPts val="7000"/>
              </a:lnSpc>
            </a:pPr>
            <a:r>
              <a:rPr lang="en-US" sz="4300" u="sng">
                <a:solidFill>
                  <a:srgbClr val="000000"/>
                </a:solidFill>
                <a:latin typeface="Arimo"/>
                <a:ea typeface="Arimo"/>
                <a:cs typeface="Arimo"/>
                <a:sym typeface="Arimo"/>
              </a:rPr>
              <a:t>Email: krrahul4507@gmail.com </a:t>
            </a:r>
          </a:p>
          <a:p>
            <a:pPr algn="ctr">
              <a:lnSpc>
                <a:spcPts val="7000"/>
              </a:lnSpc>
            </a:pPr>
            <a:r>
              <a:rPr lang="en-US" sz="4300" u="sng">
                <a:solidFill>
                  <a:srgbClr val="000000"/>
                </a:solidFill>
                <a:latin typeface="Arimo"/>
                <a:ea typeface="Arimo"/>
                <a:cs typeface="Arimo"/>
                <a:sym typeface="Arimo"/>
              </a:rPr>
              <a:t>Linkedin:https://www.linkedin.com/in/rahul-kumar-bhagat-04b898220</a:t>
            </a:r>
          </a:p>
          <a:p>
            <a:pPr algn="ctr">
              <a:lnSpc>
                <a:spcPts val="7002"/>
              </a:lnSpc>
              <a:spcBef>
                <a:spcPct val="0"/>
              </a:spcBef>
            </a:pPr>
            <a:r>
              <a:rPr lang="en-US" sz="4300" u="sng">
                <a:solidFill>
                  <a:srgbClr val="000000"/>
                </a:solidFill>
                <a:latin typeface="Arimo"/>
                <a:ea typeface="Arimo"/>
                <a:cs typeface="Arimo"/>
                <a:sym typeface="Arimo"/>
              </a:rPr>
              <a:t>GitHub: https://github.com/Rahulkumar450</a:t>
            </a:r>
          </a:p>
        </p:txBody>
      </p:sp>
      <p:sp>
        <p:nvSpPr>
          <p:cNvPr name="Freeform 3" id="3"/>
          <p:cNvSpPr/>
          <p:nvPr/>
        </p:nvSpPr>
        <p:spPr>
          <a:xfrm flipH="false" flipV="false" rot="0">
            <a:off x="343074" y="1028700"/>
            <a:ext cx="7454242" cy="4897733"/>
          </a:xfrm>
          <a:custGeom>
            <a:avLst/>
            <a:gdLst/>
            <a:ahLst/>
            <a:cxnLst/>
            <a:rect r="r" b="b" t="t" l="l"/>
            <a:pathLst>
              <a:path h="4897733" w="7454242">
                <a:moveTo>
                  <a:pt x="0" y="0"/>
                </a:moveTo>
                <a:lnTo>
                  <a:pt x="7454242" y="0"/>
                </a:lnTo>
                <a:lnTo>
                  <a:pt x="7454242" y="4897733"/>
                </a:lnTo>
                <a:lnTo>
                  <a:pt x="0" y="4897733"/>
                </a:lnTo>
                <a:lnTo>
                  <a:pt x="0" y="0"/>
                </a:lnTo>
                <a:close/>
              </a:path>
            </a:pathLst>
          </a:custGeom>
          <a:blipFill>
            <a:blip r:embed="rId2"/>
            <a:stretch>
              <a:fillRect l="0" t="0" r="0" b="0"/>
            </a:stretch>
          </a:blipFill>
        </p:spPr>
      </p:sp>
      <p:sp>
        <p:nvSpPr>
          <p:cNvPr name="TextBox 4" id="4"/>
          <p:cNvSpPr txBox="true"/>
          <p:nvPr/>
        </p:nvSpPr>
        <p:spPr>
          <a:xfrm rot="0">
            <a:off x="7797316" y="895350"/>
            <a:ext cx="9272586" cy="5107155"/>
          </a:xfrm>
          <a:prstGeom prst="rect">
            <a:avLst/>
          </a:prstGeom>
        </p:spPr>
        <p:txBody>
          <a:bodyPr anchor="t" rtlCol="false" tIns="0" lIns="0" bIns="0" rIns="0">
            <a:spAutoFit/>
          </a:bodyPr>
          <a:lstStyle/>
          <a:p>
            <a:pPr algn="ctr">
              <a:lnSpc>
                <a:spcPts val="10198"/>
              </a:lnSpc>
            </a:pPr>
            <a:r>
              <a:rPr lang="en-US" sz="7284" b="true">
                <a:solidFill>
                  <a:srgbClr val="38B6FF"/>
                </a:solidFill>
                <a:latin typeface="Canva Sans Bold"/>
                <a:ea typeface="Canva Sans Bold"/>
                <a:cs typeface="Canva Sans Bold"/>
                <a:sym typeface="Canva Sans Bold"/>
              </a:rPr>
              <a:t>                      THANK YOU</a:t>
            </a:r>
          </a:p>
          <a:p>
            <a:pPr algn="ctr">
              <a:lnSpc>
                <a:spcPts val="10198"/>
              </a:lnSpc>
            </a:pPr>
            <a:r>
              <a:rPr lang="en-US" sz="7284" b="true">
                <a:solidFill>
                  <a:srgbClr val="38B6FF"/>
                </a:solidFill>
                <a:latin typeface="Canva Sans Bold"/>
                <a:ea typeface="Canva Sans Bold"/>
                <a:cs typeface="Canva Sans Bold"/>
                <a:sym typeface="Canva Sans Bold"/>
              </a:rPr>
              <a:t>                           for your Time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B7D5CA"/>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7" y="3335834"/>
            <a:ext cx="9445526" cy="1800522"/>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Introduction to the Project</a:t>
            </a:r>
          </a:p>
        </p:txBody>
      </p:sp>
      <p:sp>
        <p:nvSpPr>
          <p:cNvPr name="TextBox 9" id="9"/>
          <p:cNvSpPr txBox="true"/>
          <p:nvPr/>
        </p:nvSpPr>
        <p:spPr>
          <a:xfrm rot="0">
            <a:off x="7850237" y="5456784"/>
            <a:ext cx="9445526" cy="1465660"/>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This project analyzes sales data. We gain insights into key performance metrics. These include total sales, profit, and discounts. We use Python libraries for data visualization and interpretation.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976907" y="738931"/>
            <a:ext cx="8669685" cy="770036"/>
          </a:xfrm>
          <a:prstGeom prst="rect">
            <a:avLst/>
          </a:prstGeom>
        </p:spPr>
        <p:txBody>
          <a:bodyPr anchor="t" rtlCol="false" tIns="0" lIns="0" bIns="0" rIns="0">
            <a:spAutoFit/>
          </a:bodyPr>
          <a:lstStyle/>
          <a:p>
            <a:pPr algn="l">
              <a:lnSpc>
                <a:spcPts val="5812"/>
              </a:lnSpc>
            </a:pPr>
            <a:r>
              <a:rPr lang="en-US" sz="4625" b="true">
                <a:solidFill>
                  <a:srgbClr val="006747"/>
                </a:solidFill>
                <a:latin typeface="Noto Serif Bold"/>
                <a:ea typeface="Noto Serif Bold"/>
                <a:cs typeface="Noto Serif Bold"/>
                <a:sym typeface="Noto Serif Bold"/>
              </a:rPr>
              <a:t>Tools and Technologies Used</a:t>
            </a:r>
          </a:p>
        </p:txBody>
      </p:sp>
      <p:grpSp>
        <p:nvGrpSpPr>
          <p:cNvPr name="Group 7" id="7"/>
          <p:cNvGrpSpPr>
            <a:grpSpLocks noChangeAspect="true"/>
          </p:cNvGrpSpPr>
          <p:nvPr/>
        </p:nvGrpSpPr>
        <p:grpSpPr>
          <a:xfrm rot="0">
            <a:off x="976907" y="1983432"/>
            <a:ext cx="593080" cy="593080"/>
            <a:chOff x="0" y="0"/>
            <a:chExt cx="790773" cy="790773"/>
          </a:xfrm>
        </p:grpSpPr>
        <p:sp>
          <p:nvSpPr>
            <p:cNvPr name="Freeform 8" id="8" descr="preencoded.png"/>
            <p:cNvSpPr/>
            <p:nvPr/>
          </p:nvSpPr>
          <p:spPr>
            <a:xfrm flipH="false" flipV="false" rot="0">
              <a:off x="0" y="0"/>
              <a:ext cx="790829" cy="790829"/>
            </a:xfrm>
            <a:custGeom>
              <a:avLst/>
              <a:gdLst/>
              <a:ahLst/>
              <a:cxnLst/>
              <a:rect r="r" b="b" t="t" l="l"/>
              <a:pathLst>
                <a:path h="790829" w="790829">
                  <a:moveTo>
                    <a:pt x="0" y="0"/>
                  </a:moveTo>
                  <a:lnTo>
                    <a:pt x="790829" y="0"/>
                  </a:lnTo>
                  <a:lnTo>
                    <a:pt x="790829" y="790829"/>
                  </a:lnTo>
                  <a:lnTo>
                    <a:pt x="0" y="790829"/>
                  </a:lnTo>
                  <a:lnTo>
                    <a:pt x="0" y="0"/>
                  </a:lnTo>
                  <a:close/>
                </a:path>
              </a:pathLst>
            </a:custGeom>
            <a:blipFill>
              <a:blip r:embed="rId4"/>
              <a:stretch>
                <a:fillRect l="0" t="0" r="7" b="7"/>
              </a:stretch>
            </a:blipFill>
          </p:spPr>
        </p:sp>
      </p:grpSp>
      <p:sp>
        <p:nvSpPr>
          <p:cNvPr name="TextBox 9" id="9"/>
          <p:cNvSpPr txBox="true"/>
          <p:nvPr/>
        </p:nvSpPr>
        <p:spPr>
          <a:xfrm rot="0">
            <a:off x="1866454" y="2114699"/>
            <a:ext cx="2965848" cy="380256"/>
          </a:xfrm>
          <a:prstGeom prst="rect">
            <a:avLst/>
          </a:prstGeom>
        </p:spPr>
        <p:txBody>
          <a:bodyPr anchor="t" rtlCol="false" tIns="0" lIns="0" bIns="0" rIns="0">
            <a:spAutoFit/>
          </a:bodyPr>
          <a:lstStyle/>
          <a:p>
            <a:pPr algn="l">
              <a:lnSpc>
                <a:spcPts val="2875"/>
              </a:lnSpc>
            </a:pPr>
            <a:r>
              <a:rPr lang="en-US" sz="2312" b="true">
                <a:solidFill>
                  <a:srgbClr val="4B4A4A"/>
                </a:solidFill>
                <a:latin typeface="Noto Serif Bold"/>
                <a:ea typeface="Noto Serif Bold"/>
                <a:cs typeface="Noto Serif Bold"/>
                <a:sym typeface="Noto Serif Bold"/>
              </a:rPr>
              <a:t>Python</a:t>
            </a:r>
          </a:p>
        </p:txBody>
      </p:sp>
      <p:sp>
        <p:nvSpPr>
          <p:cNvPr name="TextBox 10" id="10"/>
          <p:cNvSpPr txBox="true"/>
          <p:nvPr/>
        </p:nvSpPr>
        <p:spPr>
          <a:xfrm rot="0">
            <a:off x="1866454" y="2541984"/>
            <a:ext cx="15444639" cy="474761"/>
          </a:xfrm>
          <a:prstGeom prst="rect">
            <a:avLst/>
          </a:prstGeom>
        </p:spPr>
        <p:txBody>
          <a:bodyPr anchor="t" rtlCol="false" tIns="0" lIns="0" bIns="0" rIns="0">
            <a:spAutoFit/>
          </a:bodyPr>
          <a:lstStyle/>
          <a:p>
            <a:pPr algn="l">
              <a:lnSpc>
                <a:spcPts val="2937"/>
              </a:lnSpc>
            </a:pPr>
            <a:r>
              <a:rPr lang="en-US" sz="1812">
                <a:solidFill>
                  <a:srgbClr val="4B4A4A"/>
                </a:solidFill>
                <a:latin typeface="Arimo"/>
                <a:ea typeface="Arimo"/>
                <a:cs typeface="Arimo"/>
                <a:sym typeface="Arimo"/>
              </a:rPr>
              <a:t>The core programming language for our analysis.</a:t>
            </a:r>
          </a:p>
        </p:txBody>
      </p:sp>
      <p:grpSp>
        <p:nvGrpSpPr>
          <p:cNvPr name="Group 11" id="11"/>
          <p:cNvGrpSpPr>
            <a:grpSpLocks noChangeAspect="true"/>
          </p:cNvGrpSpPr>
          <p:nvPr/>
        </p:nvGrpSpPr>
        <p:grpSpPr>
          <a:xfrm rot="0">
            <a:off x="976907" y="3609826"/>
            <a:ext cx="593080" cy="593080"/>
            <a:chOff x="0" y="0"/>
            <a:chExt cx="790773" cy="790773"/>
          </a:xfrm>
        </p:grpSpPr>
        <p:sp>
          <p:nvSpPr>
            <p:cNvPr name="Freeform 12" id="12" descr="preencoded.png"/>
            <p:cNvSpPr/>
            <p:nvPr/>
          </p:nvSpPr>
          <p:spPr>
            <a:xfrm flipH="false" flipV="false" rot="0">
              <a:off x="0" y="0"/>
              <a:ext cx="790829" cy="790829"/>
            </a:xfrm>
            <a:custGeom>
              <a:avLst/>
              <a:gdLst/>
              <a:ahLst/>
              <a:cxnLst/>
              <a:rect r="r" b="b" t="t" l="l"/>
              <a:pathLst>
                <a:path h="790829" w="790829">
                  <a:moveTo>
                    <a:pt x="0" y="0"/>
                  </a:moveTo>
                  <a:lnTo>
                    <a:pt x="790829" y="0"/>
                  </a:lnTo>
                  <a:lnTo>
                    <a:pt x="790829" y="790829"/>
                  </a:lnTo>
                  <a:lnTo>
                    <a:pt x="0" y="790829"/>
                  </a:lnTo>
                  <a:lnTo>
                    <a:pt x="0" y="0"/>
                  </a:lnTo>
                  <a:close/>
                </a:path>
              </a:pathLst>
            </a:custGeom>
            <a:blipFill>
              <a:blip r:embed="rId5"/>
              <a:stretch>
                <a:fillRect l="0" t="0" r="7" b="7"/>
              </a:stretch>
            </a:blipFill>
          </p:spPr>
        </p:sp>
      </p:grpSp>
      <p:sp>
        <p:nvSpPr>
          <p:cNvPr name="TextBox 13" id="13"/>
          <p:cNvSpPr txBox="true"/>
          <p:nvPr/>
        </p:nvSpPr>
        <p:spPr>
          <a:xfrm rot="0">
            <a:off x="1866454" y="3741092"/>
            <a:ext cx="2965848" cy="380256"/>
          </a:xfrm>
          <a:prstGeom prst="rect">
            <a:avLst/>
          </a:prstGeom>
        </p:spPr>
        <p:txBody>
          <a:bodyPr anchor="t" rtlCol="false" tIns="0" lIns="0" bIns="0" rIns="0">
            <a:spAutoFit/>
          </a:bodyPr>
          <a:lstStyle/>
          <a:p>
            <a:pPr algn="l">
              <a:lnSpc>
                <a:spcPts val="2875"/>
              </a:lnSpc>
            </a:pPr>
            <a:r>
              <a:rPr lang="en-US" sz="2312" b="true">
                <a:solidFill>
                  <a:srgbClr val="4B4A4A"/>
                </a:solidFill>
                <a:latin typeface="Noto Serif Bold"/>
                <a:ea typeface="Noto Serif Bold"/>
                <a:cs typeface="Noto Serif Bold"/>
                <a:sym typeface="Noto Serif Bold"/>
              </a:rPr>
              <a:t>Pandas</a:t>
            </a:r>
          </a:p>
        </p:txBody>
      </p:sp>
      <p:sp>
        <p:nvSpPr>
          <p:cNvPr name="TextBox 14" id="14"/>
          <p:cNvSpPr txBox="true"/>
          <p:nvPr/>
        </p:nvSpPr>
        <p:spPr>
          <a:xfrm rot="0">
            <a:off x="1866454" y="4168379"/>
            <a:ext cx="15444639" cy="474761"/>
          </a:xfrm>
          <a:prstGeom prst="rect">
            <a:avLst/>
          </a:prstGeom>
        </p:spPr>
        <p:txBody>
          <a:bodyPr anchor="t" rtlCol="false" tIns="0" lIns="0" bIns="0" rIns="0">
            <a:spAutoFit/>
          </a:bodyPr>
          <a:lstStyle/>
          <a:p>
            <a:pPr algn="l">
              <a:lnSpc>
                <a:spcPts val="2937"/>
              </a:lnSpc>
            </a:pPr>
            <a:r>
              <a:rPr lang="en-US" sz="1812">
                <a:solidFill>
                  <a:srgbClr val="4B4A4A"/>
                </a:solidFill>
                <a:latin typeface="Arimo"/>
                <a:ea typeface="Arimo"/>
                <a:cs typeface="Arimo"/>
                <a:sym typeface="Arimo"/>
              </a:rPr>
              <a:t>Used for efficient data manipulation and structuring.</a:t>
            </a:r>
          </a:p>
        </p:txBody>
      </p:sp>
      <p:grpSp>
        <p:nvGrpSpPr>
          <p:cNvPr name="Group 15" id="15"/>
          <p:cNvGrpSpPr>
            <a:grpSpLocks noChangeAspect="true"/>
          </p:cNvGrpSpPr>
          <p:nvPr/>
        </p:nvGrpSpPr>
        <p:grpSpPr>
          <a:xfrm rot="0">
            <a:off x="976907" y="5236220"/>
            <a:ext cx="593080" cy="593080"/>
            <a:chOff x="0" y="0"/>
            <a:chExt cx="790773" cy="790773"/>
          </a:xfrm>
        </p:grpSpPr>
        <p:sp>
          <p:nvSpPr>
            <p:cNvPr name="Freeform 16" id="16" descr="preencoded.png"/>
            <p:cNvSpPr/>
            <p:nvPr/>
          </p:nvSpPr>
          <p:spPr>
            <a:xfrm flipH="false" flipV="false" rot="0">
              <a:off x="0" y="0"/>
              <a:ext cx="790829" cy="790829"/>
            </a:xfrm>
            <a:custGeom>
              <a:avLst/>
              <a:gdLst/>
              <a:ahLst/>
              <a:cxnLst/>
              <a:rect r="r" b="b" t="t" l="l"/>
              <a:pathLst>
                <a:path h="790829" w="790829">
                  <a:moveTo>
                    <a:pt x="0" y="0"/>
                  </a:moveTo>
                  <a:lnTo>
                    <a:pt x="790829" y="0"/>
                  </a:lnTo>
                  <a:lnTo>
                    <a:pt x="790829" y="790829"/>
                  </a:lnTo>
                  <a:lnTo>
                    <a:pt x="0" y="790829"/>
                  </a:lnTo>
                  <a:lnTo>
                    <a:pt x="0" y="0"/>
                  </a:lnTo>
                  <a:close/>
                </a:path>
              </a:pathLst>
            </a:custGeom>
            <a:blipFill>
              <a:blip r:embed="rId6"/>
              <a:stretch>
                <a:fillRect l="0" t="0" r="7" b="7"/>
              </a:stretch>
            </a:blipFill>
          </p:spPr>
        </p:sp>
      </p:grpSp>
      <p:sp>
        <p:nvSpPr>
          <p:cNvPr name="TextBox 17" id="17"/>
          <p:cNvSpPr txBox="true"/>
          <p:nvPr/>
        </p:nvSpPr>
        <p:spPr>
          <a:xfrm rot="0">
            <a:off x="1866454" y="5367486"/>
            <a:ext cx="3234184" cy="380256"/>
          </a:xfrm>
          <a:prstGeom prst="rect">
            <a:avLst/>
          </a:prstGeom>
        </p:spPr>
        <p:txBody>
          <a:bodyPr anchor="t" rtlCol="false" tIns="0" lIns="0" bIns="0" rIns="0">
            <a:spAutoFit/>
          </a:bodyPr>
          <a:lstStyle/>
          <a:p>
            <a:pPr algn="l">
              <a:lnSpc>
                <a:spcPts val="2875"/>
              </a:lnSpc>
            </a:pPr>
            <a:r>
              <a:rPr lang="en-US" sz="2312" b="true">
                <a:solidFill>
                  <a:srgbClr val="4B4A4A"/>
                </a:solidFill>
                <a:latin typeface="Noto Serif Bold"/>
                <a:ea typeface="Noto Serif Bold"/>
                <a:cs typeface="Noto Serif Bold"/>
                <a:sym typeface="Noto Serif Bold"/>
              </a:rPr>
              <a:t>Matplotlib &amp; Seaborn</a:t>
            </a:r>
          </a:p>
        </p:txBody>
      </p:sp>
      <p:sp>
        <p:nvSpPr>
          <p:cNvPr name="TextBox 18" id="18"/>
          <p:cNvSpPr txBox="true"/>
          <p:nvPr/>
        </p:nvSpPr>
        <p:spPr>
          <a:xfrm rot="0">
            <a:off x="1866454" y="5794772"/>
            <a:ext cx="15444639" cy="474761"/>
          </a:xfrm>
          <a:prstGeom prst="rect">
            <a:avLst/>
          </a:prstGeom>
        </p:spPr>
        <p:txBody>
          <a:bodyPr anchor="t" rtlCol="false" tIns="0" lIns="0" bIns="0" rIns="0">
            <a:spAutoFit/>
          </a:bodyPr>
          <a:lstStyle/>
          <a:p>
            <a:pPr algn="l">
              <a:lnSpc>
                <a:spcPts val="2937"/>
              </a:lnSpc>
            </a:pPr>
            <a:r>
              <a:rPr lang="en-US" sz="1812">
                <a:solidFill>
                  <a:srgbClr val="4B4A4A"/>
                </a:solidFill>
                <a:latin typeface="Arimo"/>
                <a:ea typeface="Arimo"/>
                <a:cs typeface="Arimo"/>
                <a:sym typeface="Arimo"/>
              </a:rPr>
              <a:t>Essential libraries for creating compelling data visualizations.</a:t>
            </a:r>
          </a:p>
        </p:txBody>
      </p:sp>
      <p:grpSp>
        <p:nvGrpSpPr>
          <p:cNvPr name="Group 19" id="19"/>
          <p:cNvGrpSpPr>
            <a:grpSpLocks noChangeAspect="true"/>
          </p:cNvGrpSpPr>
          <p:nvPr/>
        </p:nvGrpSpPr>
        <p:grpSpPr>
          <a:xfrm rot="0">
            <a:off x="976907" y="6862614"/>
            <a:ext cx="593080" cy="593080"/>
            <a:chOff x="0" y="0"/>
            <a:chExt cx="790773" cy="790773"/>
          </a:xfrm>
        </p:grpSpPr>
        <p:sp>
          <p:nvSpPr>
            <p:cNvPr name="Freeform 20" id="20" descr="preencoded.png"/>
            <p:cNvSpPr/>
            <p:nvPr/>
          </p:nvSpPr>
          <p:spPr>
            <a:xfrm flipH="false" flipV="false" rot="0">
              <a:off x="0" y="0"/>
              <a:ext cx="790829" cy="790829"/>
            </a:xfrm>
            <a:custGeom>
              <a:avLst/>
              <a:gdLst/>
              <a:ahLst/>
              <a:cxnLst/>
              <a:rect r="r" b="b" t="t" l="l"/>
              <a:pathLst>
                <a:path h="790829" w="790829">
                  <a:moveTo>
                    <a:pt x="0" y="0"/>
                  </a:moveTo>
                  <a:lnTo>
                    <a:pt x="790829" y="0"/>
                  </a:lnTo>
                  <a:lnTo>
                    <a:pt x="790829" y="790829"/>
                  </a:lnTo>
                  <a:lnTo>
                    <a:pt x="0" y="790829"/>
                  </a:lnTo>
                  <a:lnTo>
                    <a:pt x="0" y="0"/>
                  </a:lnTo>
                  <a:close/>
                </a:path>
              </a:pathLst>
            </a:custGeom>
            <a:blipFill>
              <a:blip r:embed="rId7"/>
              <a:stretch>
                <a:fillRect l="0" t="0" r="7" b="7"/>
              </a:stretch>
            </a:blipFill>
          </p:spPr>
        </p:sp>
      </p:grpSp>
      <p:sp>
        <p:nvSpPr>
          <p:cNvPr name="TextBox 21" id="21"/>
          <p:cNvSpPr txBox="true"/>
          <p:nvPr/>
        </p:nvSpPr>
        <p:spPr>
          <a:xfrm rot="0">
            <a:off x="1866454" y="6993880"/>
            <a:ext cx="2965848" cy="380256"/>
          </a:xfrm>
          <a:prstGeom prst="rect">
            <a:avLst/>
          </a:prstGeom>
        </p:spPr>
        <p:txBody>
          <a:bodyPr anchor="t" rtlCol="false" tIns="0" lIns="0" bIns="0" rIns="0">
            <a:spAutoFit/>
          </a:bodyPr>
          <a:lstStyle/>
          <a:p>
            <a:pPr algn="l">
              <a:lnSpc>
                <a:spcPts val="2875"/>
              </a:lnSpc>
            </a:pPr>
            <a:r>
              <a:rPr lang="en-US" sz="2312" b="true">
                <a:solidFill>
                  <a:srgbClr val="4B4A4A"/>
                </a:solidFill>
                <a:latin typeface="Noto Serif Bold"/>
                <a:ea typeface="Noto Serif Bold"/>
                <a:cs typeface="Noto Serif Bold"/>
                <a:sym typeface="Noto Serif Bold"/>
              </a:rPr>
              <a:t>Jupyter / VS Code</a:t>
            </a:r>
          </a:p>
        </p:txBody>
      </p:sp>
      <p:sp>
        <p:nvSpPr>
          <p:cNvPr name="TextBox 22" id="22"/>
          <p:cNvSpPr txBox="true"/>
          <p:nvPr/>
        </p:nvSpPr>
        <p:spPr>
          <a:xfrm rot="0">
            <a:off x="1866454" y="7421166"/>
            <a:ext cx="15444639" cy="474761"/>
          </a:xfrm>
          <a:prstGeom prst="rect">
            <a:avLst/>
          </a:prstGeom>
        </p:spPr>
        <p:txBody>
          <a:bodyPr anchor="t" rtlCol="false" tIns="0" lIns="0" bIns="0" rIns="0">
            <a:spAutoFit/>
          </a:bodyPr>
          <a:lstStyle/>
          <a:p>
            <a:pPr algn="l">
              <a:lnSpc>
                <a:spcPts val="2937"/>
              </a:lnSpc>
            </a:pPr>
            <a:r>
              <a:rPr lang="en-US" sz="1812">
                <a:solidFill>
                  <a:srgbClr val="4B4A4A"/>
                </a:solidFill>
                <a:latin typeface="Arimo"/>
                <a:ea typeface="Arimo"/>
                <a:cs typeface="Arimo"/>
                <a:sym typeface="Arimo"/>
              </a:rPr>
              <a:t>Our chosen environments for interactive coding and development.</a:t>
            </a:r>
          </a:p>
        </p:txBody>
      </p:sp>
      <p:grpSp>
        <p:nvGrpSpPr>
          <p:cNvPr name="Group 23" id="23"/>
          <p:cNvGrpSpPr>
            <a:grpSpLocks noChangeAspect="true"/>
          </p:cNvGrpSpPr>
          <p:nvPr/>
        </p:nvGrpSpPr>
        <p:grpSpPr>
          <a:xfrm rot="0">
            <a:off x="976907" y="8489007"/>
            <a:ext cx="593080" cy="593080"/>
            <a:chOff x="0" y="0"/>
            <a:chExt cx="790773" cy="790773"/>
          </a:xfrm>
        </p:grpSpPr>
        <p:sp>
          <p:nvSpPr>
            <p:cNvPr name="Freeform 24" id="24" descr="preencoded.png"/>
            <p:cNvSpPr/>
            <p:nvPr/>
          </p:nvSpPr>
          <p:spPr>
            <a:xfrm flipH="false" flipV="false" rot="0">
              <a:off x="0" y="0"/>
              <a:ext cx="790829" cy="790829"/>
            </a:xfrm>
            <a:custGeom>
              <a:avLst/>
              <a:gdLst/>
              <a:ahLst/>
              <a:cxnLst/>
              <a:rect r="r" b="b" t="t" l="l"/>
              <a:pathLst>
                <a:path h="790829" w="790829">
                  <a:moveTo>
                    <a:pt x="0" y="0"/>
                  </a:moveTo>
                  <a:lnTo>
                    <a:pt x="790829" y="0"/>
                  </a:lnTo>
                  <a:lnTo>
                    <a:pt x="790829" y="790829"/>
                  </a:lnTo>
                  <a:lnTo>
                    <a:pt x="0" y="790829"/>
                  </a:lnTo>
                  <a:lnTo>
                    <a:pt x="0" y="0"/>
                  </a:lnTo>
                  <a:close/>
                </a:path>
              </a:pathLst>
            </a:custGeom>
            <a:blipFill>
              <a:blip r:embed="rId8"/>
              <a:stretch>
                <a:fillRect l="0" t="0" r="7" b="7"/>
              </a:stretch>
            </a:blipFill>
          </p:spPr>
        </p:sp>
      </p:grpSp>
      <p:sp>
        <p:nvSpPr>
          <p:cNvPr name="TextBox 25" id="25"/>
          <p:cNvSpPr txBox="true"/>
          <p:nvPr/>
        </p:nvSpPr>
        <p:spPr>
          <a:xfrm rot="0">
            <a:off x="1866454" y="8620274"/>
            <a:ext cx="2965848" cy="380256"/>
          </a:xfrm>
          <a:prstGeom prst="rect">
            <a:avLst/>
          </a:prstGeom>
        </p:spPr>
        <p:txBody>
          <a:bodyPr anchor="t" rtlCol="false" tIns="0" lIns="0" bIns="0" rIns="0">
            <a:spAutoFit/>
          </a:bodyPr>
          <a:lstStyle/>
          <a:p>
            <a:pPr algn="l">
              <a:lnSpc>
                <a:spcPts val="2875"/>
              </a:lnSpc>
            </a:pPr>
            <a:r>
              <a:rPr lang="en-US" sz="2312" b="true">
                <a:solidFill>
                  <a:srgbClr val="4B4A4A"/>
                </a:solidFill>
                <a:latin typeface="Noto Serif Bold"/>
                <a:ea typeface="Noto Serif Bold"/>
                <a:cs typeface="Noto Serif Bold"/>
                <a:sym typeface="Noto Serif Bold"/>
              </a:rPr>
              <a:t>CSV Dataset</a:t>
            </a:r>
          </a:p>
        </p:txBody>
      </p:sp>
      <p:sp>
        <p:nvSpPr>
          <p:cNvPr name="TextBox 26" id="26"/>
          <p:cNvSpPr txBox="true"/>
          <p:nvPr/>
        </p:nvSpPr>
        <p:spPr>
          <a:xfrm rot="0">
            <a:off x="1866454" y="9047560"/>
            <a:ext cx="15444639" cy="474761"/>
          </a:xfrm>
          <a:prstGeom prst="rect">
            <a:avLst/>
          </a:prstGeom>
        </p:spPr>
        <p:txBody>
          <a:bodyPr anchor="t" rtlCol="false" tIns="0" lIns="0" bIns="0" rIns="0">
            <a:spAutoFit/>
          </a:bodyPr>
          <a:lstStyle/>
          <a:p>
            <a:pPr algn="l">
              <a:lnSpc>
                <a:spcPts val="2937"/>
              </a:lnSpc>
            </a:pPr>
            <a:r>
              <a:rPr lang="en-US" sz="1812">
                <a:solidFill>
                  <a:srgbClr val="4B4A4A"/>
                </a:solidFill>
                <a:latin typeface="Arimo"/>
                <a:ea typeface="Arimo"/>
                <a:cs typeface="Arimo"/>
                <a:sym typeface="Arimo"/>
              </a:rPr>
              <a:t>The raw data source for all sales information.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992237" y="1706315"/>
            <a:ext cx="10385672" cy="1747837"/>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Data Overview and Structure</a:t>
            </a:r>
          </a:p>
        </p:txBody>
      </p:sp>
      <p:sp>
        <p:nvSpPr>
          <p:cNvPr name="TextBox 7" id="7"/>
          <p:cNvSpPr txBox="true"/>
          <p:nvPr/>
        </p:nvSpPr>
        <p:spPr>
          <a:xfrm rot="0">
            <a:off x="992238" y="3997077"/>
            <a:ext cx="16303526" cy="1012031"/>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Our dataset encompasses crucial sales details. It includes Order Date, Region, Sales, Profit, and Discount. Product Name and Category are also included. We loaded and explored the data using Pandas functions.</a:t>
            </a:r>
          </a:p>
        </p:txBody>
      </p:sp>
      <p:sp>
        <p:nvSpPr>
          <p:cNvPr name="TextBox 8" id="8"/>
          <p:cNvSpPr txBox="true"/>
          <p:nvPr/>
        </p:nvSpPr>
        <p:spPr>
          <a:xfrm rot="0">
            <a:off x="992238" y="5322391"/>
            <a:ext cx="7805886" cy="55840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4B4A4A"/>
                </a:solidFill>
                <a:latin typeface="Arimo"/>
                <a:ea typeface="Arimo"/>
                <a:cs typeface="Arimo"/>
                <a:sym typeface="Arimo"/>
              </a:rPr>
              <a:t>Order Date</a:t>
            </a:r>
          </a:p>
        </p:txBody>
      </p:sp>
      <p:sp>
        <p:nvSpPr>
          <p:cNvPr name="TextBox 9" id="9"/>
          <p:cNvSpPr txBox="true"/>
          <p:nvPr/>
        </p:nvSpPr>
        <p:spPr>
          <a:xfrm rot="0">
            <a:off x="992238" y="5875139"/>
            <a:ext cx="7805886" cy="55840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4B4A4A"/>
                </a:solidFill>
                <a:latin typeface="Arimo"/>
                <a:ea typeface="Arimo"/>
                <a:cs typeface="Arimo"/>
                <a:sym typeface="Arimo"/>
              </a:rPr>
              <a:t>Region</a:t>
            </a:r>
          </a:p>
        </p:txBody>
      </p:sp>
      <p:sp>
        <p:nvSpPr>
          <p:cNvPr name="TextBox 10" id="10"/>
          <p:cNvSpPr txBox="true"/>
          <p:nvPr/>
        </p:nvSpPr>
        <p:spPr>
          <a:xfrm rot="0">
            <a:off x="992238" y="6427886"/>
            <a:ext cx="7805886" cy="55840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4B4A4A"/>
                </a:solidFill>
                <a:latin typeface="Arimo"/>
                <a:ea typeface="Arimo"/>
                <a:cs typeface="Arimo"/>
                <a:sym typeface="Arimo"/>
              </a:rPr>
              <a:t>Sales</a:t>
            </a:r>
          </a:p>
        </p:txBody>
      </p:sp>
      <p:sp>
        <p:nvSpPr>
          <p:cNvPr name="TextBox 11" id="11"/>
          <p:cNvSpPr txBox="true"/>
          <p:nvPr/>
        </p:nvSpPr>
        <p:spPr>
          <a:xfrm rot="0">
            <a:off x="9499401" y="5322391"/>
            <a:ext cx="7805886" cy="55840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4B4A4A"/>
                </a:solidFill>
                <a:latin typeface="Arimo"/>
                <a:ea typeface="Arimo"/>
                <a:cs typeface="Arimo"/>
                <a:sym typeface="Arimo"/>
              </a:rPr>
              <a:t>Profit</a:t>
            </a:r>
          </a:p>
        </p:txBody>
      </p:sp>
      <p:sp>
        <p:nvSpPr>
          <p:cNvPr name="TextBox 12" id="12"/>
          <p:cNvSpPr txBox="true"/>
          <p:nvPr/>
        </p:nvSpPr>
        <p:spPr>
          <a:xfrm rot="0">
            <a:off x="9499401" y="5875139"/>
            <a:ext cx="7805886" cy="55840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4B4A4A"/>
                </a:solidFill>
                <a:latin typeface="Arimo"/>
                <a:ea typeface="Arimo"/>
                <a:cs typeface="Arimo"/>
                <a:sym typeface="Arimo"/>
              </a:rPr>
              <a:t>Discount</a:t>
            </a:r>
          </a:p>
        </p:txBody>
      </p:sp>
      <p:sp>
        <p:nvSpPr>
          <p:cNvPr name="TextBox 13" id="13"/>
          <p:cNvSpPr txBox="true"/>
          <p:nvPr/>
        </p:nvSpPr>
        <p:spPr>
          <a:xfrm rot="0">
            <a:off x="9499401" y="6427886"/>
            <a:ext cx="7805886" cy="55840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4B4A4A"/>
                </a:solidFill>
                <a:latin typeface="Arimo"/>
                <a:ea typeface="Arimo"/>
                <a:cs typeface="Arimo"/>
                <a:sym typeface="Arimo"/>
              </a:rPr>
              <a:t>Product Name</a:t>
            </a:r>
          </a:p>
        </p:txBody>
      </p:sp>
      <p:sp>
        <p:nvSpPr>
          <p:cNvPr name="TextBox 14" id="14"/>
          <p:cNvSpPr txBox="true"/>
          <p:nvPr/>
        </p:nvSpPr>
        <p:spPr>
          <a:xfrm rot="0">
            <a:off x="9499401" y="6980634"/>
            <a:ext cx="7805886" cy="55840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4B4A4A"/>
                </a:solidFill>
                <a:latin typeface="Arimo"/>
                <a:ea typeface="Arimo"/>
                <a:cs typeface="Arimo"/>
                <a:sym typeface="Arimo"/>
              </a:rPr>
              <a:t>Category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992238" y="991195"/>
            <a:ext cx="7340501" cy="639216"/>
          </a:xfrm>
          <a:prstGeom prst="rect">
            <a:avLst/>
          </a:prstGeom>
        </p:spPr>
        <p:txBody>
          <a:bodyPr anchor="t" rtlCol="false" tIns="0" lIns="0" bIns="0" rIns="0">
            <a:spAutoFit/>
          </a:bodyPr>
          <a:lstStyle/>
          <a:p>
            <a:pPr algn="l">
              <a:lnSpc>
                <a:spcPts val="4875"/>
              </a:lnSpc>
            </a:pPr>
            <a:r>
              <a:rPr lang="en-US" sz="3875" b="true">
                <a:solidFill>
                  <a:srgbClr val="006747"/>
                </a:solidFill>
                <a:latin typeface="Noto Serif Bold"/>
                <a:ea typeface="Noto Serif Bold"/>
                <a:cs typeface="Noto Serif Bold"/>
                <a:sym typeface="Noto Serif Bold"/>
              </a:rPr>
              <a:t>Sales Performance by Region</a:t>
            </a:r>
          </a:p>
        </p:txBody>
      </p:sp>
      <p:sp>
        <p:nvSpPr>
          <p:cNvPr name="TextBox 7" id="7"/>
          <p:cNvSpPr txBox="true"/>
          <p:nvPr/>
        </p:nvSpPr>
        <p:spPr>
          <a:xfrm rot="0">
            <a:off x="992238" y="1960661"/>
            <a:ext cx="16303526" cy="701874"/>
          </a:xfrm>
          <a:prstGeom prst="rect">
            <a:avLst/>
          </a:prstGeom>
        </p:spPr>
        <p:txBody>
          <a:bodyPr anchor="t" rtlCol="false" tIns="0" lIns="0" bIns="0" rIns="0">
            <a:spAutoFit/>
          </a:bodyPr>
          <a:lstStyle/>
          <a:p>
            <a:pPr algn="l">
              <a:lnSpc>
                <a:spcPts val="2499"/>
              </a:lnSpc>
            </a:pPr>
            <a:r>
              <a:rPr lang="en-US" sz="1562">
                <a:solidFill>
                  <a:srgbClr val="4B4A4A"/>
                </a:solidFill>
                <a:latin typeface="Arimo"/>
                <a:ea typeface="Arimo"/>
                <a:cs typeface="Arimo"/>
                <a:sym typeface="Arimo"/>
              </a:rPr>
              <a:t>We grouped data by 'Region' to calculate total sales. This analysis reveals the geographic distribution of revenue. The bar chart visualizes regional contributions, highlighting top-performing areas.</a:t>
            </a:r>
          </a:p>
        </p:txBody>
      </p:sp>
      <p:grpSp>
        <p:nvGrpSpPr>
          <p:cNvPr name="Group 8" id="8"/>
          <p:cNvGrpSpPr>
            <a:grpSpLocks noChangeAspect="true"/>
          </p:cNvGrpSpPr>
          <p:nvPr/>
        </p:nvGrpSpPr>
        <p:grpSpPr>
          <a:xfrm rot="0">
            <a:off x="992238" y="2885778"/>
            <a:ext cx="11412439" cy="6390829"/>
            <a:chOff x="0" y="0"/>
            <a:chExt cx="15216585" cy="8521105"/>
          </a:xfrm>
        </p:grpSpPr>
        <p:sp>
          <p:nvSpPr>
            <p:cNvPr name="Freeform 9" id="9" descr="preencoded.png"/>
            <p:cNvSpPr/>
            <p:nvPr/>
          </p:nvSpPr>
          <p:spPr>
            <a:xfrm flipH="false" flipV="false" rot="0">
              <a:off x="0" y="0"/>
              <a:ext cx="15216632" cy="8521065"/>
            </a:xfrm>
            <a:custGeom>
              <a:avLst/>
              <a:gdLst/>
              <a:ahLst/>
              <a:cxnLst/>
              <a:rect r="r" b="b" t="t" l="l"/>
              <a:pathLst>
                <a:path h="8521065" w="15216632">
                  <a:moveTo>
                    <a:pt x="0" y="0"/>
                  </a:moveTo>
                  <a:lnTo>
                    <a:pt x="15216632" y="0"/>
                  </a:lnTo>
                  <a:lnTo>
                    <a:pt x="15216632" y="8521065"/>
                  </a:lnTo>
                  <a:lnTo>
                    <a:pt x="0" y="8521065"/>
                  </a:lnTo>
                  <a:lnTo>
                    <a:pt x="0" y="0"/>
                  </a:lnTo>
                  <a:close/>
                </a:path>
              </a:pathLst>
            </a:custGeom>
            <a:blipFill>
              <a:blip r:embed="rId4"/>
              <a:stretch>
                <a:fillRect l="0" t="-10" r="0" b="-1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087100" y="0"/>
            <a:ext cx="7200900" cy="10287000"/>
            <a:chOff x="0" y="0"/>
            <a:chExt cx="9601200" cy="13716000"/>
          </a:xfrm>
        </p:grpSpPr>
        <p:sp>
          <p:nvSpPr>
            <p:cNvPr name="Freeform 9" id="9"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92238" y="3335834"/>
            <a:ext cx="9445526" cy="1800522"/>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Time-Series Sales Trend Analysis</a:t>
            </a:r>
          </a:p>
        </p:txBody>
      </p:sp>
      <p:sp>
        <p:nvSpPr>
          <p:cNvPr name="TextBox 11" id="11"/>
          <p:cNvSpPr txBox="true"/>
          <p:nvPr/>
        </p:nvSpPr>
        <p:spPr>
          <a:xfrm rot="0">
            <a:off x="992238" y="5456784"/>
            <a:ext cx="9445526" cy="1465660"/>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Order dates were converted to datetime objects. We then grouped sales by Month-Year. A line chart reveals seasonal patterns and long-term trends. This helps in forecasting future sales.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7" y="3109020"/>
            <a:ext cx="9445526" cy="1800522"/>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Profit Versus Discount Insights</a:t>
            </a:r>
          </a:p>
        </p:txBody>
      </p:sp>
      <p:sp>
        <p:nvSpPr>
          <p:cNvPr name="TextBox 9" id="9"/>
          <p:cNvSpPr txBox="true"/>
          <p:nvPr/>
        </p:nvSpPr>
        <p:spPr>
          <a:xfrm rot="0">
            <a:off x="7850237" y="5229969"/>
            <a:ext cx="9445526" cy="1919287"/>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A scatter plot illustrates the relationship between discount percentages and profit margins. We categorized data by product category. This helps identify optimal discount strategies. It balances sales volume with profitability.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sp>
        <p:nvSpPr>
          <p:cNvPr name="TextBox 6" id="6"/>
          <p:cNvSpPr txBox="true"/>
          <p:nvPr/>
        </p:nvSpPr>
        <p:spPr>
          <a:xfrm rot="0">
            <a:off x="992238" y="991195"/>
            <a:ext cx="8128247" cy="639216"/>
          </a:xfrm>
          <a:prstGeom prst="rect">
            <a:avLst/>
          </a:prstGeom>
        </p:spPr>
        <p:txBody>
          <a:bodyPr anchor="t" rtlCol="false" tIns="0" lIns="0" bIns="0" rIns="0">
            <a:spAutoFit/>
          </a:bodyPr>
          <a:lstStyle/>
          <a:p>
            <a:pPr algn="l">
              <a:lnSpc>
                <a:spcPts val="4875"/>
              </a:lnSpc>
            </a:pPr>
            <a:r>
              <a:rPr lang="en-US" sz="3875" b="true">
                <a:solidFill>
                  <a:srgbClr val="006747"/>
                </a:solidFill>
                <a:latin typeface="Noto Serif Bold"/>
                <a:ea typeface="Noto Serif Bold"/>
                <a:cs typeface="Noto Serif Bold"/>
                <a:sym typeface="Noto Serif Bold"/>
              </a:rPr>
              <a:t>Identifying Top Selling Products</a:t>
            </a:r>
          </a:p>
        </p:txBody>
      </p:sp>
      <p:sp>
        <p:nvSpPr>
          <p:cNvPr name="TextBox 7" id="7"/>
          <p:cNvSpPr txBox="true"/>
          <p:nvPr/>
        </p:nvSpPr>
        <p:spPr>
          <a:xfrm rot="0">
            <a:off x="992238" y="1960661"/>
            <a:ext cx="16303526" cy="701874"/>
          </a:xfrm>
          <a:prstGeom prst="rect">
            <a:avLst/>
          </a:prstGeom>
        </p:spPr>
        <p:txBody>
          <a:bodyPr anchor="t" rtlCol="false" tIns="0" lIns="0" bIns="0" rIns="0">
            <a:spAutoFit/>
          </a:bodyPr>
          <a:lstStyle/>
          <a:p>
            <a:pPr algn="l">
              <a:lnSpc>
                <a:spcPts val="2499"/>
              </a:lnSpc>
            </a:pPr>
            <a:r>
              <a:rPr lang="en-US" sz="1562">
                <a:solidFill>
                  <a:srgbClr val="4B4A4A"/>
                </a:solidFill>
                <a:latin typeface="Arimo"/>
                <a:ea typeface="Arimo"/>
                <a:cs typeface="Arimo"/>
                <a:sym typeface="Arimo"/>
              </a:rPr>
              <a:t>We identified the top 10 products by sales volume. Grouping and 'nlargest' functions were used for this. A horizontal bar chart visually represents these top performers. It highlights key revenue drivers.</a:t>
            </a:r>
          </a:p>
        </p:txBody>
      </p:sp>
      <p:grpSp>
        <p:nvGrpSpPr>
          <p:cNvPr name="Group 8" id="8"/>
          <p:cNvGrpSpPr>
            <a:grpSpLocks noChangeAspect="true"/>
          </p:cNvGrpSpPr>
          <p:nvPr/>
        </p:nvGrpSpPr>
        <p:grpSpPr>
          <a:xfrm rot="0">
            <a:off x="992238" y="2885778"/>
            <a:ext cx="11412439" cy="6390829"/>
            <a:chOff x="0" y="0"/>
            <a:chExt cx="15216585" cy="8521105"/>
          </a:xfrm>
        </p:grpSpPr>
        <p:sp>
          <p:nvSpPr>
            <p:cNvPr name="Freeform 9" id="9" descr="preencoded.png"/>
            <p:cNvSpPr/>
            <p:nvPr/>
          </p:nvSpPr>
          <p:spPr>
            <a:xfrm flipH="false" flipV="false" rot="0">
              <a:off x="0" y="0"/>
              <a:ext cx="15216632" cy="8521065"/>
            </a:xfrm>
            <a:custGeom>
              <a:avLst/>
              <a:gdLst/>
              <a:ahLst/>
              <a:cxnLst/>
              <a:rect r="r" b="b" t="t" l="l"/>
              <a:pathLst>
                <a:path h="8521065" w="15216632">
                  <a:moveTo>
                    <a:pt x="0" y="0"/>
                  </a:moveTo>
                  <a:lnTo>
                    <a:pt x="15216632" y="0"/>
                  </a:lnTo>
                  <a:lnTo>
                    <a:pt x="15216632" y="8521065"/>
                  </a:lnTo>
                  <a:lnTo>
                    <a:pt x="0" y="8521065"/>
                  </a:lnTo>
                  <a:lnTo>
                    <a:pt x="0" y="0"/>
                  </a:lnTo>
                  <a:close/>
                </a:path>
              </a:pathLst>
            </a:custGeom>
            <a:blipFill>
              <a:blip r:embed="rId4"/>
              <a:stretch>
                <a:fillRect l="0" t="-10" r="0" b="-1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7" y="1051620"/>
            <a:ext cx="7762429" cy="825996"/>
          </a:xfrm>
          <a:prstGeom prst="rect">
            <a:avLst/>
          </a:prstGeom>
        </p:spPr>
        <p:txBody>
          <a:bodyPr anchor="t" rtlCol="false" tIns="0" lIns="0" bIns="0" rIns="0">
            <a:spAutoFit/>
          </a:bodyPr>
          <a:lstStyle/>
          <a:p>
            <a:pPr algn="l">
              <a:lnSpc>
                <a:spcPts val="6249"/>
              </a:lnSpc>
            </a:pPr>
            <a:r>
              <a:rPr lang="en-US" sz="4999" b="true">
                <a:solidFill>
                  <a:srgbClr val="006747"/>
                </a:solidFill>
                <a:latin typeface="Noto Serif Bold"/>
                <a:ea typeface="Noto Serif Bold"/>
                <a:cs typeface="Noto Serif Bold"/>
                <a:sym typeface="Noto Serif Bold"/>
              </a:rPr>
              <a:t>Key Insights Discovered</a:t>
            </a:r>
          </a:p>
        </p:txBody>
      </p:sp>
      <p:grpSp>
        <p:nvGrpSpPr>
          <p:cNvPr name="Group 9" id="9"/>
          <p:cNvGrpSpPr/>
          <p:nvPr/>
        </p:nvGrpSpPr>
        <p:grpSpPr>
          <a:xfrm rot="0">
            <a:off x="7845475" y="2255490"/>
            <a:ext cx="583555" cy="583555"/>
            <a:chOff x="0" y="0"/>
            <a:chExt cx="778073" cy="778073"/>
          </a:xfrm>
        </p:grpSpPr>
        <p:sp>
          <p:nvSpPr>
            <p:cNvPr name="Freeform 10" id="10"/>
            <p:cNvSpPr/>
            <p:nvPr/>
          </p:nvSpPr>
          <p:spPr>
            <a:xfrm flipH="false" flipV="false" rot="0">
              <a:off x="6350" y="6350"/>
              <a:ext cx="765429" cy="765429"/>
            </a:xfrm>
            <a:custGeom>
              <a:avLst/>
              <a:gdLst/>
              <a:ahLst/>
              <a:cxnLst/>
              <a:rect r="r" b="b" t="t" l="l"/>
              <a:pathLst>
                <a:path h="765429" w="765429">
                  <a:moveTo>
                    <a:pt x="0" y="306197"/>
                  </a:moveTo>
                  <a:cubicBezTo>
                    <a:pt x="0" y="137160"/>
                    <a:pt x="137160" y="0"/>
                    <a:pt x="306197" y="0"/>
                  </a:cubicBezTo>
                  <a:lnTo>
                    <a:pt x="459105" y="0"/>
                  </a:lnTo>
                  <a:cubicBezTo>
                    <a:pt x="628269" y="0"/>
                    <a:pt x="765429" y="137160"/>
                    <a:pt x="765429" y="306197"/>
                  </a:cubicBezTo>
                  <a:lnTo>
                    <a:pt x="765429" y="459105"/>
                  </a:lnTo>
                  <a:cubicBezTo>
                    <a:pt x="765429" y="628269"/>
                    <a:pt x="628269" y="765302"/>
                    <a:pt x="459232" y="765302"/>
                  </a:cubicBezTo>
                  <a:lnTo>
                    <a:pt x="306197" y="765302"/>
                  </a:lnTo>
                  <a:cubicBezTo>
                    <a:pt x="137160" y="765429"/>
                    <a:pt x="0" y="628269"/>
                    <a:pt x="0" y="459105"/>
                  </a:cubicBezTo>
                  <a:close/>
                </a:path>
              </a:pathLst>
            </a:custGeom>
            <a:solidFill>
              <a:srgbClr val="D1EFE4"/>
            </a:solidFill>
          </p:spPr>
        </p:sp>
        <p:sp>
          <p:nvSpPr>
            <p:cNvPr name="Freeform 11" id="11"/>
            <p:cNvSpPr/>
            <p:nvPr/>
          </p:nvSpPr>
          <p:spPr>
            <a:xfrm flipH="false" flipV="false" rot="0">
              <a:off x="0" y="0"/>
              <a:ext cx="778129" cy="778129"/>
            </a:xfrm>
            <a:custGeom>
              <a:avLst/>
              <a:gdLst/>
              <a:ahLst/>
              <a:cxnLst/>
              <a:rect r="r" b="b" t="t" l="l"/>
              <a:pathLst>
                <a:path h="778129" w="778129">
                  <a:moveTo>
                    <a:pt x="0" y="312547"/>
                  </a:moveTo>
                  <a:cubicBezTo>
                    <a:pt x="0" y="139954"/>
                    <a:pt x="139954" y="0"/>
                    <a:pt x="312547" y="0"/>
                  </a:cubicBezTo>
                  <a:lnTo>
                    <a:pt x="465455" y="0"/>
                  </a:lnTo>
                  <a:lnTo>
                    <a:pt x="465455" y="6350"/>
                  </a:lnTo>
                  <a:lnTo>
                    <a:pt x="465455" y="0"/>
                  </a:lnTo>
                  <a:lnTo>
                    <a:pt x="465455" y="6350"/>
                  </a:lnTo>
                  <a:lnTo>
                    <a:pt x="465455" y="0"/>
                  </a:lnTo>
                  <a:cubicBezTo>
                    <a:pt x="638175" y="0"/>
                    <a:pt x="778129" y="139954"/>
                    <a:pt x="778129" y="312547"/>
                  </a:cubicBezTo>
                  <a:lnTo>
                    <a:pt x="778129" y="465455"/>
                  </a:lnTo>
                  <a:lnTo>
                    <a:pt x="771779" y="465455"/>
                  </a:lnTo>
                  <a:lnTo>
                    <a:pt x="778129" y="465455"/>
                  </a:lnTo>
                  <a:cubicBezTo>
                    <a:pt x="778129" y="638048"/>
                    <a:pt x="638175" y="778002"/>
                    <a:pt x="465582" y="778002"/>
                  </a:cubicBezTo>
                  <a:lnTo>
                    <a:pt x="465582" y="771652"/>
                  </a:lnTo>
                  <a:lnTo>
                    <a:pt x="465582" y="778002"/>
                  </a:lnTo>
                  <a:lnTo>
                    <a:pt x="312547" y="778002"/>
                  </a:lnTo>
                  <a:lnTo>
                    <a:pt x="312547" y="771652"/>
                  </a:lnTo>
                  <a:lnTo>
                    <a:pt x="312547" y="778002"/>
                  </a:lnTo>
                  <a:cubicBezTo>
                    <a:pt x="139954" y="778129"/>
                    <a:pt x="0" y="638175"/>
                    <a:pt x="0" y="465455"/>
                  </a:cubicBezTo>
                  <a:lnTo>
                    <a:pt x="0" y="312547"/>
                  </a:lnTo>
                  <a:lnTo>
                    <a:pt x="6350" y="312547"/>
                  </a:lnTo>
                  <a:lnTo>
                    <a:pt x="0" y="312547"/>
                  </a:lnTo>
                  <a:moveTo>
                    <a:pt x="12700" y="312547"/>
                  </a:moveTo>
                  <a:lnTo>
                    <a:pt x="12700" y="465455"/>
                  </a:lnTo>
                  <a:lnTo>
                    <a:pt x="6350" y="465455"/>
                  </a:lnTo>
                  <a:lnTo>
                    <a:pt x="12700" y="465455"/>
                  </a:lnTo>
                  <a:cubicBezTo>
                    <a:pt x="12700" y="631063"/>
                    <a:pt x="146939" y="765429"/>
                    <a:pt x="312547" y="765429"/>
                  </a:cubicBezTo>
                  <a:lnTo>
                    <a:pt x="465455" y="765429"/>
                  </a:lnTo>
                  <a:cubicBezTo>
                    <a:pt x="631063" y="765429"/>
                    <a:pt x="765302" y="631190"/>
                    <a:pt x="765302" y="465582"/>
                  </a:cubicBezTo>
                  <a:lnTo>
                    <a:pt x="765302" y="312547"/>
                  </a:lnTo>
                  <a:lnTo>
                    <a:pt x="771652" y="312547"/>
                  </a:lnTo>
                  <a:lnTo>
                    <a:pt x="765302" y="312547"/>
                  </a:lnTo>
                  <a:cubicBezTo>
                    <a:pt x="765429" y="146939"/>
                    <a:pt x="631063" y="12700"/>
                    <a:pt x="465455" y="12700"/>
                  </a:cubicBezTo>
                  <a:lnTo>
                    <a:pt x="312547" y="12700"/>
                  </a:lnTo>
                  <a:lnTo>
                    <a:pt x="312547" y="6350"/>
                  </a:lnTo>
                  <a:lnTo>
                    <a:pt x="312547" y="12700"/>
                  </a:lnTo>
                  <a:cubicBezTo>
                    <a:pt x="146939" y="12700"/>
                    <a:pt x="12700" y="146939"/>
                    <a:pt x="12700" y="312547"/>
                  </a:cubicBezTo>
                  <a:close/>
                </a:path>
              </a:pathLst>
            </a:custGeom>
            <a:solidFill>
              <a:srgbClr val="B7D5CA"/>
            </a:solidFill>
          </p:spPr>
        </p:sp>
      </p:grpSp>
      <p:sp>
        <p:nvSpPr>
          <p:cNvPr name="TextBox 12" id="12"/>
          <p:cNvSpPr txBox="true"/>
          <p:nvPr/>
        </p:nvSpPr>
        <p:spPr>
          <a:xfrm rot="0">
            <a:off x="8679359" y="2328862"/>
            <a:ext cx="4138018" cy="417611"/>
          </a:xfrm>
          <a:prstGeom prst="rect">
            <a:avLst/>
          </a:prstGeom>
        </p:spPr>
        <p:txBody>
          <a:bodyPr anchor="t" rtlCol="false" tIns="0" lIns="0" bIns="0" rIns="0">
            <a:spAutoFit/>
          </a:bodyPr>
          <a:lstStyle/>
          <a:p>
            <a:pPr algn="l">
              <a:lnSpc>
                <a:spcPts val="3124"/>
              </a:lnSpc>
            </a:pPr>
            <a:r>
              <a:rPr lang="en-US" sz="2499" b="true">
                <a:solidFill>
                  <a:srgbClr val="4B4A4A"/>
                </a:solidFill>
                <a:latin typeface="Noto Serif Bold"/>
                <a:ea typeface="Noto Serif Bold"/>
                <a:cs typeface="Noto Serif Bold"/>
                <a:sym typeface="Noto Serif Bold"/>
              </a:rPr>
              <a:t>Regional Revenue Impact</a:t>
            </a:r>
          </a:p>
        </p:txBody>
      </p:sp>
      <p:sp>
        <p:nvSpPr>
          <p:cNvPr name="TextBox 13" id="13"/>
          <p:cNvSpPr txBox="true"/>
          <p:nvPr/>
        </p:nvSpPr>
        <p:spPr>
          <a:xfrm rot="0">
            <a:off x="8679359" y="2823270"/>
            <a:ext cx="8616404" cy="892969"/>
          </a:xfrm>
          <a:prstGeom prst="rect">
            <a:avLst/>
          </a:prstGeom>
        </p:spPr>
        <p:txBody>
          <a:bodyPr anchor="t" rtlCol="false" tIns="0" lIns="0" bIns="0" rIns="0">
            <a:spAutoFit/>
          </a:bodyPr>
          <a:lstStyle/>
          <a:p>
            <a:pPr algn="l">
              <a:lnSpc>
                <a:spcPts val="3187"/>
              </a:lnSpc>
            </a:pPr>
            <a:r>
              <a:rPr lang="en-US" sz="2000">
                <a:solidFill>
                  <a:srgbClr val="4B4A4A"/>
                </a:solidFill>
                <a:latin typeface="Arimo"/>
                <a:ea typeface="Arimo"/>
                <a:cs typeface="Arimo"/>
                <a:sym typeface="Arimo"/>
              </a:rPr>
              <a:t>Some regions significantly boost overall revenue. Focus marketing efforts here.</a:t>
            </a:r>
          </a:p>
        </p:txBody>
      </p:sp>
      <p:grpSp>
        <p:nvGrpSpPr>
          <p:cNvPr name="Group 14" id="14"/>
          <p:cNvGrpSpPr/>
          <p:nvPr/>
        </p:nvGrpSpPr>
        <p:grpSpPr>
          <a:xfrm rot="0">
            <a:off x="7845475" y="4221807"/>
            <a:ext cx="583555" cy="583555"/>
            <a:chOff x="0" y="0"/>
            <a:chExt cx="778073" cy="778073"/>
          </a:xfrm>
        </p:grpSpPr>
        <p:sp>
          <p:nvSpPr>
            <p:cNvPr name="Freeform 15" id="15"/>
            <p:cNvSpPr/>
            <p:nvPr/>
          </p:nvSpPr>
          <p:spPr>
            <a:xfrm flipH="false" flipV="false" rot="0">
              <a:off x="6350" y="6350"/>
              <a:ext cx="765429" cy="765429"/>
            </a:xfrm>
            <a:custGeom>
              <a:avLst/>
              <a:gdLst/>
              <a:ahLst/>
              <a:cxnLst/>
              <a:rect r="r" b="b" t="t" l="l"/>
              <a:pathLst>
                <a:path h="765429" w="765429">
                  <a:moveTo>
                    <a:pt x="0" y="306197"/>
                  </a:moveTo>
                  <a:cubicBezTo>
                    <a:pt x="0" y="137160"/>
                    <a:pt x="137160" y="0"/>
                    <a:pt x="306197" y="0"/>
                  </a:cubicBezTo>
                  <a:lnTo>
                    <a:pt x="459105" y="0"/>
                  </a:lnTo>
                  <a:cubicBezTo>
                    <a:pt x="628269" y="0"/>
                    <a:pt x="765429" y="137160"/>
                    <a:pt x="765429" y="306197"/>
                  </a:cubicBezTo>
                  <a:lnTo>
                    <a:pt x="765429" y="459105"/>
                  </a:lnTo>
                  <a:cubicBezTo>
                    <a:pt x="765429" y="628269"/>
                    <a:pt x="628269" y="765302"/>
                    <a:pt x="459232" y="765302"/>
                  </a:cubicBezTo>
                  <a:lnTo>
                    <a:pt x="306197" y="765302"/>
                  </a:lnTo>
                  <a:cubicBezTo>
                    <a:pt x="137160" y="765429"/>
                    <a:pt x="0" y="628269"/>
                    <a:pt x="0" y="459105"/>
                  </a:cubicBezTo>
                  <a:close/>
                </a:path>
              </a:pathLst>
            </a:custGeom>
            <a:solidFill>
              <a:srgbClr val="D1EFE4"/>
            </a:solidFill>
          </p:spPr>
        </p:sp>
        <p:sp>
          <p:nvSpPr>
            <p:cNvPr name="Freeform 16" id="16"/>
            <p:cNvSpPr/>
            <p:nvPr/>
          </p:nvSpPr>
          <p:spPr>
            <a:xfrm flipH="false" flipV="false" rot="0">
              <a:off x="0" y="0"/>
              <a:ext cx="778129" cy="778129"/>
            </a:xfrm>
            <a:custGeom>
              <a:avLst/>
              <a:gdLst/>
              <a:ahLst/>
              <a:cxnLst/>
              <a:rect r="r" b="b" t="t" l="l"/>
              <a:pathLst>
                <a:path h="778129" w="778129">
                  <a:moveTo>
                    <a:pt x="0" y="312547"/>
                  </a:moveTo>
                  <a:cubicBezTo>
                    <a:pt x="0" y="139954"/>
                    <a:pt x="139954" y="0"/>
                    <a:pt x="312547" y="0"/>
                  </a:cubicBezTo>
                  <a:lnTo>
                    <a:pt x="465455" y="0"/>
                  </a:lnTo>
                  <a:lnTo>
                    <a:pt x="465455" y="6350"/>
                  </a:lnTo>
                  <a:lnTo>
                    <a:pt x="465455" y="0"/>
                  </a:lnTo>
                  <a:lnTo>
                    <a:pt x="465455" y="6350"/>
                  </a:lnTo>
                  <a:lnTo>
                    <a:pt x="465455" y="0"/>
                  </a:lnTo>
                  <a:cubicBezTo>
                    <a:pt x="638175" y="0"/>
                    <a:pt x="778129" y="139954"/>
                    <a:pt x="778129" y="312547"/>
                  </a:cubicBezTo>
                  <a:lnTo>
                    <a:pt x="778129" y="465455"/>
                  </a:lnTo>
                  <a:lnTo>
                    <a:pt x="771779" y="465455"/>
                  </a:lnTo>
                  <a:lnTo>
                    <a:pt x="778129" y="465455"/>
                  </a:lnTo>
                  <a:cubicBezTo>
                    <a:pt x="778129" y="638048"/>
                    <a:pt x="638175" y="778002"/>
                    <a:pt x="465582" y="778002"/>
                  </a:cubicBezTo>
                  <a:lnTo>
                    <a:pt x="465582" y="771652"/>
                  </a:lnTo>
                  <a:lnTo>
                    <a:pt x="465582" y="778002"/>
                  </a:lnTo>
                  <a:lnTo>
                    <a:pt x="312547" y="778002"/>
                  </a:lnTo>
                  <a:lnTo>
                    <a:pt x="312547" y="771652"/>
                  </a:lnTo>
                  <a:lnTo>
                    <a:pt x="312547" y="778002"/>
                  </a:lnTo>
                  <a:cubicBezTo>
                    <a:pt x="139954" y="778129"/>
                    <a:pt x="0" y="638175"/>
                    <a:pt x="0" y="465455"/>
                  </a:cubicBezTo>
                  <a:lnTo>
                    <a:pt x="0" y="312547"/>
                  </a:lnTo>
                  <a:lnTo>
                    <a:pt x="6350" y="312547"/>
                  </a:lnTo>
                  <a:lnTo>
                    <a:pt x="0" y="312547"/>
                  </a:lnTo>
                  <a:moveTo>
                    <a:pt x="12700" y="312547"/>
                  </a:moveTo>
                  <a:lnTo>
                    <a:pt x="12700" y="465455"/>
                  </a:lnTo>
                  <a:lnTo>
                    <a:pt x="6350" y="465455"/>
                  </a:lnTo>
                  <a:lnTo>
                    <a:pt x="12700" y="465455"/>
                  </a:lnTo>
                  <a:cubicBezTo>
                    <a:pt x="12700" y="631063"/>
                    <a:pt x="146939" y="765429"/>
                    <a:pt x="312547" y="765429"/>
                  </a:cubicBezTo>
                  <a:lnTo>
                    <a:pt x="465455" y="765429"/>
                  </a:lnTo>
                  <a:cubicBezTo>
                    <a:pt x="631063" y="765429"/>
                    <a:pt x="765302" y="631190"/>
                    <a:pt x="765302" y="465582"/>
                  </a:cubicBezTo>
                  <a:lnTo>
                    <a:pt x="765302" y="312547"/>
                  </a:lnTo>
                  <a:lnTo>
                    <a:pt x="771652" y="312547"/>
                  </a:lnTo>
                  <a:lnTo>
                    <a:pt x="765302" y="312547"/>
                  </a:lnTo>
                  <a:cubicBezTo>
                    <a:pt x="765429" y="146939"/>
                    <a:pt x="631063" y="12700"/>
                    <a:pt x="465455" y="12700"/>
                  </a:cubicBezTo>
                  <a:lnTo>
                    <a:pt x="312547" y="12700"/>
                  </a:lnTo>
                  <a:lnTo>
                    <a:pt x="312547" y="6350"/>
                  </a:lnTo>
                  <a:lnTo>
                    <a:pt x="312547" y="12700"/>
                  </a:lnTo>
                  <a:cubicBezTo>
                    <a:pt x="146939" y="12700"/>
                    <a:pt x="12700" y="146939"/>
                    <a:pt x="12700" y="312547"/>
                  </a:cubicBezTo>
                  <a:close/>
                </a:path>
              </a:pathLst>
            </a:custGeom>
            <a:solidFill>
              <a:srgbClr val="B7D5CA"/>
            </a:solidFill>
          </p:spPr>
        </p:sp>
      </p:grpSp>
      <p:sp>
        <p:nvSpPr>
          <p:cNvPr name="TextBox 17" id="17"/>
          <p:cNvSpPr txBox="true"/>
          <p:nvPr/>
        </p:nvSpPr>
        <p:spPr>
          <a:xfrm rot="0">
            <a:off x="8679359" y="4295180"/>
            <a:ext cx="3299818" cy="417611"/>
          </a:xfrm>
          <a:prstGeom prst="rect">
            <a:avLst/>
          </a:prstGeom>
        </p:spPr>
        <p:txBody>
          <a:bodyPr anchor="t" rtlCol="false" tIns="0" lIns="0" bIns="0" rIns="0">
            <a:spAutoFit/>
          </a:bodyPr>
          <a:lstStyle/>
          <a:p>
            <a:pPr algn="l">
              <a:lnSpc>
                <a:spcPts val="3124"/>
              </a:lnSpc>
            </a:pPr>
            <a:r>
              <a:rPr lang="en-US" sz="2499" b="true">
                <a:solidFill>
                  <a:srgbClr val="4B4A4A"/>
                </a:solidFill>
                <a:latin typeface="Noto Serif Bold"/>
                <a:ea typeface="Noto Serif Bold"/>
                <a:cs typeface="Noto Serif Bold"/>
                <a:sym typeface="Noto Serif Bold"/>
              </a:rPr>
              <a:t>Discount Profit Link</a:t>
            </a:r>
          </a:p>
        </p:txBody>
      </p:sp>
      <p:sp>
        <p:nvSpPr>
          <p:cNvPr name="TextBox 18" id="18"/>
          <p:cNvSpPr txBox="true"/>
          <p:nvPr/>
        </p:nvSpPr>
        <p:spPr>
          <a:xfrm rot="0">
            <a:off x="8679359" y="4789586"/>
            <a:ext cx="8616404" cy="484585"/>
          </a:xfrm>
          <a:prstGeom prst="rect">
            <a:avLst/>
          </a:prstGeom>
        </p:spPr>
        <p:txBody>
          <a:bodyPr anchor="t" rtlCol="false" tIns="0" lIns="0" bIns="0" rIns="0">
            <a:spAutoFit/>
          </a:bodyPr>
          <a:lstStyle/>
          <a:p>
            <a:pPr algn="l">
              <a:lnSpc>
                <a:spcPts val="3187"/>
              </a:lnSpc>
            </a:pPr>
            <a:r>
              <a:rPr lang="en-US" sz="2000">
                <a:solidFill>
                  <a:srgbClr val="4B4A4A"/>
                </a:solidFill>
                <a:latin typeface="Arimo"/>
                <a:ea typeface="Arimo"/>
                <a:cs typeface="Arimo"/>
                <a:sym typeface="Arimo"/>
              </a:rPr>
              <a:t>Discounts often reduce profit margins. Review pricing strategies carefully.</a:t>
            </a:r>
          </a:p>
        </p:txBody>
      </p:sp>
      <p:grpSp>
        <p:nvGrpSpPr>
          <p:cNvPr name="Group 19" id="19"/>
          <p:cNvGrpSpPr/>
          <p:nvPr/>
        </p:nvGrpSpPr>
        <p:grpSpPr>
          <a:xfrm rot="0">
            <a:off x="7845475" y="5779740"/>
            <a:ext cx="583555" cy="583555"/>
            <a:chOff x="0" y="0"/>
            <a:chExt cx="778073" cy="778073"/>
          </a:xfrm>
        </p:grpSpPr>
        <p:sp>
          <p:nvSpPr>
            <p:cNvPr name="Freeform 20" id="20"/>
            <p:cNvSpPr/>
            <p:nvPr/>
          </p:nvSpPr>
          <p:spPr>
            <a:xfrm flipH="false" flipV="false" rot="0">
              <a:off x="6350" y="6350"/>
              <a:ext cx="765429" cy="765429"/>
            </a:xfrm>
            <a:custGeom>
              <a:avLst/>
              <a:gdLst/>
              <a:ahLst/>
              <a:cxnLst/>
              <a:rect r="r" b="b" t="t" l="l"/>
              <a:pathLst>
                <a:path h="765429" w="765429">
                  <a:moveTo>
                    <a:pt x="0" y="306197"/>
                  </a:moveTo>
                  <a:cubicBezTo>
                    <a:pt x="0" y="137160"/>
                    <a:pt x="137160" y="0"/>
                    <a:pt x="306197" y="0"/>
                  </a:cubicBezTo>
                  <a:lnTo>
                    <a:pt x="459105" y="0"/>
                  </a:lnTo>
                  <a:cubicBezTo>
                    <a:pt x="628269" y="0"/>
                    <a:pt x="765429" y="137160"/>
                    <a:pt x="765429" y="306197"/>
                  </a:cubicBezTo>
                  <a:lnTo>
                    <a:pt x="765429" y="459105"/>
                  </a:lnTo>
                  <a:cubicBezTo>
                    <a:pt x="765429" y="628269"/>
                    <a:pt x="628269" y="765302"/>
                    <a:pt x="459232" y="765302"/>
                  </a:cubicBezTo>
                  <a:lnTo>
                    <a:pt x="306197" y="765302"/>
                  </a:lnTo>
                  <a:cubicBezTo>
                    <a:pt x="137160" y="765429"/>
                    <a:pt x="0" y="628269"/>
                    <a:pt x="0" y="459105"/>
                  </a:cubicBezTo>
                  <a:close/>
                </a:path>
              </a:pathLst>
            </a:custGeom>
            <a:solidFill>
              <a:srgbClr val="D1EFE4"/>
            </a:solidFill>
          </p:spPr>
        </p:sp>
        <p:sp>
          <p:nvSpPr>
            <p:cNvPr name="Freeform 21" id="21"/>
            <p:cNvSpPr/>
            <p:nvPr/>
          </p:nvSpPr>
          <p:spPr>
            <a:xfrm flipH="false" flipV="false" rot="0">
              <a:off x="0" y="0"/>
              <a:ext cx="778129" cy="778129"/>
            </a:xfrm>
            <a:custGeom>
              <a:avLst/>
              <a:gdLst/>
              <a:ahLst/>
              <a:cxnLst/>
              <a:rect r="r" b="b" t="t" l="l"/>
              <a:pathLst>
                <a:path h="778129" w="778129">
                  <a:moveTo>
                    <a:pt x="0" y="312547"/>
                  </a:moveTo>
                  <a:cubicBezTo>
                    <a:pt x="0" y="139954"/>
                    <a:pt x="139954" y="0"/>
                    <a:pt x="312547" y="0"/>
                  </a:cubicBezTo>
                  <a:lnTo>
                    <a:pt x="465455" y="0"/>
                  </a:lnTo>
                  <a:lnTo>
                    <a:pt x="465455" y="6350"/>
                  </a:lnTo>
                  <a:lnTo>
                    <a:pt x="465455" y="0"/>
                  </a:lnTo>
                  <a:lnTo>
                    <a:pt x="465455" y="6350"/>
                  </a:lnTo>
                  <a:lnTo>
                    <a:pt x="465455" y="0"/>
                  </a:lnTo>
                  <a:cubicBezTo>
                    <a:pt x="638175" y="0"/>
                    <a:pt x="778129" y="139954"/>
                    <a:pt x="778129" y="312547"/>
                  </a:cubicBezTo>
                  <a:lnTo>
                    <a:pt x="778129" y="465455"/>
                  </a:lnTo>
                  <a:lnTo>
                    <a:pt x="771779" y="465455"/>
                  </a:lnTo>
                  <a:lnTo>
                    <a:pt x="778129" y="465455"/>
                  </a:lnTo>
                  <a:cubicBezTo>
                    <a:pt x="778129" y="638048"/>
                    <a:pt x="638175" y="778002"/>
                    <a:pt x="465582" y="778002"/>
                  </a:cubicBezTo>
                  <a:lnTo>
                    <a:pt x="465582" y="771652"/>
                  </a:lnTo>
                  <a:lnTo>
                    <a:pt x="465582" y="778002"/>
                  </a:lnTo>
                  <a:lnTo>
                    <a:pt x="312547" y="778002"/>
                  </a:lnTo>
                  <a:lnTo>
                    <a:pt x="312547" y="771652"/>
                  </a:lnTo>
                  <a:lnTo>
                    <a:pt x="312547" y="778002"/>
                  </a:lnTo>
                  <a:cubicBezTo>
                    <a:pt x="139954" y="778129"/>
                    <a:pt x="0" y="638175"/>
                    <a:pt x="0" y="465455"/>
                  </a:cubicBezTo>
                  <a:lnTo>
                    <a:pt x="0" y="312547"/>
                  </a:lnTo>
                  <a:lnTo>
                    <a:pt x="6350" y="312547"/>
                  </a:lnTo>
                  <a:lnTo>
                    <a:pt x="0" y="312547"/>
                  </a:lnTo>
                  <a:moveTo>
                    <a:pt x="12700" y="312547"/>
                  </a:moveTo>
                  <a:lnTo>
                    <a:pt x="12700" y="465455"/>
                  </a:lnTo>
                  <a:lnTo>
                    <a:pt x="6350" y="465455"/>
                  </a:lnTo>
                  <a:lnTo>
                    <a:pt x="12700" y="465455"/>
                  </a:lnTo>
                  <a:cubicBezTo>
                    <a:pt x="12700" y="631063"/>
                    <a:pt x="146939" y="765429"/>
                    <a:pt x="312547" y="765429"/>
                  </a:cubicBezTo>
                  <a:lnTo>
                    <a:pt x="465455" y="765429"/>
                  </a:lnTo>
                  <a:cubicBezTo>
                    <a:pt x="631063" y="765429"/>
                    <a:pt x="765302" y="631190"/>
                    <a:pt x="765302" y="465582"/>
                  </a:cubicBezTo>
                  <a:lnTo>
                    <a:pt x="765302" y="312547"/>
                  </a:lnTo>
                  <a:lnTo>
                    <a:pt x="771652" y="312547"/>
                  </a:lnTo>
                  <a:lnTo>
                    <a:pt x="765302" y="312547"/>
                  </a:lnTo>
                  <a:cubicBezTo>
                    <a:pt x="765429" y="146939"/>
                    <a:pt x="631063" y="12700"/>
                    <a:pt x="465455" y="12700"/>
                  </a:cubicBezTo>
                  <a:lnTo>
                    <a:pt x="312547" y="12700"/>
                  </a:lnTo>
                  <a:lnTo>
                    <a:pt x="312547" y="6350"/>
                  </a:lnTo>
                  <a:lnTo>
                    <a:pt x="312547" y="12700"/>
                  </a:lnTo>
                  <a:cubicBezTo>
                    <a:pt x="146939" y="12700"/>
                    <a:pt x="12700" y="146939"/>
                    <a:pt x="12700" y="312547"/>
                  </a:cubicBezTo>
                  <a:close/>
                </a:path>
              </a:pathLst>
            </a:custGeom>
            <a:solidFill>
              <a:srgbClr val="B7D5CA"/>
            </a:solidFill>
          </p:spPr>
        </p:sp>
      </p:grpSp>
      <p:sp>
        <p:nvSpPr>
          <p:cNvPr name="TextBox 22" id="22"/>
          <p:cNvSpPr txBox="true"/>
          <p:nvPr/>
        </p:nvSpPr>
        <p:spPr>
          <a:xfrm rot="0">
            <a:off x="8679359" y="5853112"/>
            <a:ext cx="3787676" cy="417611"/>
          </a:xfrm>
          <a:prstGeom prst="rect">
            <a:avLst/>
          </a:prstGeom>
        </p:spPr>
        <p:txBody>
          <a:bodyPr anchor="t" rtlCol="false" tIns="0" lIns="0" bIns="0" rIns="0">
            <a:spAutoFit/>
          </a:bodyPr>
          <a:lstStyle/>
          <a:p>
            <a:pPr algn="l">
              <a:lnSpc>
                <a:spcPts val="3124"/>
              </a:lnSpc>
            </a:pPr>
            <a:r>
              <a:rPr lang="en-US" sz="2499" b="true">
                <a:solidFill>
                  <a:srgbClr val="4B4A4A"/>
                </a:solidFill>
                <a:latin typeface="Noto Serif Bold"/>
                <a:ea typeface="Noto Serif Bold"/>
                <a:cs typeface="Noto Serif Bold"/>
                <a:sym typeface="Noto Serif Bold"/>
              </a:rPr>
              <a:t>Seasonal Sales Patterns</a:t>
            </a:r>
          </a:p>
        </p:txBody>
      </p:sp>
      <p:sp>
        <p:nvSpPr>
          <p:cNvPr name="TextBox 23" id="23"/>
          <p:cNvSpPr txBox="true"/>
          <p:nvPr/>
        </p:nvSpPr>
        <p:spPr>
          <a:xfrm rot="0">
            <a:off x="8679359" y="6347520"/>
            <a:ext cx="8616404" cy="892969"/>
          </a:xfrm>
          <a:prstGeom prst="rect">
            <a:avLst/>
          </a:prstGeom>
        </p:spPr>
        <p:txBody>
          <a:bodyPr anchor="t" rtlCol="false" tIns="0" lIns="0" bIns="0" rIns="0">
            <a:spAutoFit/>
          </a:bodyPr>
          <a:lstStyle/>
          <a:p>
            <a:pPr algn="l">
              <a:lnSpc>
                <a:spcPts val="3187"/>
              </a:lnSpc>
            </a:pPr>
            <a:r>
              <a:rPr lang="en-US" sz="2000">
                <a:solidFill>
                  <a:srgbClr val="4B4A4A"/>
                </a:solidFill>
                <a:latin typeface="Arimo"/>
                <a:ea typeface="Arimo"/>
                <a:cs typeface="Arimo"/>
                <a:sym typeface="Arimo"/>
              </a:rPr>
              <a:t>Sales exhibit clear seasonal trends. Optimize inventory and promotions accordingly.</a:t>
            </a:r>
          </a:p>
        </p:txBody>
      </p:sp>
      <p:grpSp>
        <p:nvGrpSpPr>
          <p:cNvPr name="Group 24" id="24"/>
          <p:cNvGrpSpPr/>
          <p:nvPr/>
        </p:nvGrpSpPr>
        <p:grpSpPr>
          <a:xfrm rot="0">
            <a:off x="7845475" y="7746057"/>
            <a:ext cx="583555" cy="583555"/>
            <a:chOff x="0" y="0"/>
            <a:chExt cx="778073" cy="778073"/>
          </a:xfrm>
        </p:grpSpPr>
        <p:sp>
          <p:nvSpPr>
            <p:cNvPr name="Freeform 25" id="25"/>
            <p:cNvSpPr/>
            <p:nvPr/>
          </p:nvSpPr>
          <p:spPr>
            <a:xfrm flipH="false" flipV="false" rot="0">
              <a:off x="6350" y="6350"/>
              <a:ext cx="765429" cy="765429"/>
            </a:xfrm>
            <a:custGeom>
              <a:avLst/>
              <a:gdLst/>
              <a:ahLst/>
              <a:cxnLst/>
              <a:rect r="r" b="b" t="t" l="l"/>
              <a:pathLst>
                <a:path h="765429" w="765429">
                  <a:moveTo>
                    <a:pt x="0" y="306197"/>
                  </a:moveTo>
                  <a:cubicBezTo>
                    <a:pt x="0" y="137160"/>
                    <a:pt x="137160" y="0"/>
                    <a:pt x="306197" y="0"/>
                  </a:cubicBezTo>
                  <a:lnTo>
                    <a:pt x="459105" y="0"/>
                  </a:lnTo>
                  <a:cubicBezTo>
                    <a:pt x="628269" y="0"/>
                    <a:pt x="765429" y="137160"/>
                    <a:pt x="765429" y="306197"/>
                  </a:cubicBezTo>
                  <a:lnTo>
                    <a:pt x="765429" y="459105"/>
                  </a:lnTo>
                  <a:cubicBezTo>
                    <a:pt x="765429" y="628269"/>
                    <a:pt x="628269" y="765302"/>
                    <a:pt x="459232" y="765302"/>
                  </a:cubicBezTo>
                  <a:lnTo>
                    <a:pt x="306197" y="765302"/>
                  </a:lnTo>
                  <a:cubicBezTo>
                    <a:pt x="137160" y="765429"/>
                    <a:pt x="0" y="628269"/>
                    <a:pt x="0" y="459105"/>
                  </a:cubicBezTo>
                  <a:close/>
                </a:path>
              </a:pathLst>
            </a:custGeom>
            <a:solidFill>
              <a:srgbClr val="D1EFE4"/>
            </a:solidFill>
          </p:spPr>
        </p:sp>
        <p:sp>
          <p:nvSpPr>
            <p:cNvPr name="Freeform 26" id="26"/>
            <p:cNvSpPr/>
            <p:nvPr/>
          </p:nvSpPr>
          <p:spPr>
            <a:xfrm flipH="false" flipV="false" rot="0">
              <a:off x="0" y="0"/>
              <a:ext cx="778129" cy="778129"/>
            </a:xfrm>
            <a:custGeom>
              <a:avLst/>
              <a:gdLst/>
              <a:ahLst/>
              <a:cxnLst/>
              <a:rect r="r" b="b" t="t" l="l"/>
              <a:pathLst>
                <a:path h="778129" w="778129">
                  <a:moveTo>
                    <a:pt x="0" y="312547"/>
                  </a:moveTo>
                  <a:cubicBezTo>
                    <a:pt x="0" y="139954"/>
                    <a:pt x="139954" y="0"/>
                    <a:pt x="312547" y="0"/>
                  </a:cubicBezTo>
                  <a:lnTo>
                    <a:pt x="465455" y="0"/>
                  </a:lnTo>
                  <a:lnTo>
                    <a:pt x="465455" y="6350"/>
                  </a:lnTo>
                  <a:lnTo>
                    <a:pt x="465455" y="0"/>
                  </a:lnTo>
                  <a:lnTo>
                    <a:pt x="465455" y="6350"/>
                  </a:lnTo>
                  <a:lnTo>
                    <a:pt x="465455" y="0"/>
                  </a:lnTo>
                  <a:cubicBezTo>
                    <a:pt x="638175" y="0"/>
                    <a:pt x="778129" y="139954"/>
                    <a:pt x="778129" y="312547"/>
                  </a:cubicBezTo>
                  <a:lnTo>
                    <a:pt x="778129" y="465455"/>
                  </a:lnTo>
                  <a:lnTo>
                    <a:pt x="771779" y="465455"/>
                  </a:lnTo>
                  <a:lnTo>
                    <a:pt x="778129" y="465455"/>
                  </a:lnTo>
                  <a:cubicBezTo>
                    <a:pt x="778129" y="638048"/>
                    <a:pt x="638175" y="778002"/>
                    <a:pt x="465582" y="778002"/>
                  </a:cubicBezTo>
                  <a:lnTo>
                    <a:pt x="465582" y="771652"/>
                  </a:lnTo>
                  <a:lnTo>
                    <a:pt x="465582" y="778002"/>
                  </a:lnTo>
                  <a:lnTo>
                    <a:pt x="312547" y="778002"/>
                  </a:lnTo>
                  <a:lnTo>
                    <a:pt x="312547" y="771652"/>
                  </a:lnTo>
                  <a:lnTo>
                    <a:pt x="312547" y="778002"/>
                  </a:lnTo>
                  <a:cubicBezTo>
                    <a:pt x="139954" y="778129"/>
                    <a:pt x="0" y="638175"/>
                    <a:pt x="0" y="465455"/>
                  </a:cubicBezTo>
                  <a:lnTo>
                    <a:pt x="0" y="312547"/>
                  </a:lnTo>
                  <a:lnTo>
                    <a:pt x="6350" y="312547"/>
                  </a:lnTo>
                  <a:lnTo>
                    <a:pt x="0" y="312547"/>
                  </a:lnTo>
                  <a:moveTo>
                    <a:pt x="12700" y="312547"/>
                  </a:moveTo>
                  <a:lnTo>
                    <a:pt x="12700" y="465455"/>
                  </a:lnTo>
                  <a:lnTo>
                    <a:pt x="6350" y="465455"/>
                  </a:lnTo>
                  <a:lnTo>
                    <a:pt x="12700" y="465455"/>
                  </a:lnTo>
                  <a:cubicBezTo>
                    <a:pt x="12700" y="631063"/>
                    <a:pt x="146939" y="765429"/>
                    <a:pt x="312547" y="765429"/>
                  </a:cubicBezTo>
                  <a:lnTo>
                    <a:pt x="465455" y="765429"/>
                  </a:lnTo>
                  <a:cubicBezTo>
                    <a:pt x="631063" y="765429"/>
                    <a:pt x="765302" y="631190"/>
                    <a:pt x="765302" y="465582"/>
                  </a:cubicBezTo>
                  <a:lnTo>
                    <a:pt x="765302" y="312547"/>
                  </a:lnTo>
                  <a:lnTo>
                    <a:pt x="771652" y="312547"/>
                  </a:lnTo>
                  <a:lnTo>
                    <a:pt x="765302" y="312547"/>
                  </a:lnTo>
                  <a:cubicBezTo>
                    <a:pt x="765429" y="146939"/>
                    <a:pt x="631063" y="12700"/>
                    <a:pt x="465455" y="12700"/>
                  </a:cubicBezTo>
                  <a:lnTo>
                    <a:pt x="312547" y="12700"/>
                  </a:lnTo>
                  <a:lnTo>
                    <a:pt x="312547" y="6350"/>
                  </a:lnTo>
                  <a:lnTo>
                    <a:pt x="312547" y="12700"/>
                  </a:lnTo>
                  <a:cubicBezTo>
                    <a:pt x="146939" y="12700"/>
                    <a:pt x="12700" y="146939"/>
                    <a:pt x="12700" y="312547"/>
                  </a:cubicBezTo>
                  <a:close/>
                </a:path>
              </a:pathLst>
            </a:custGeom>
            <a:solidFill>
              <a:srgbClr val="B7D5CA"/>
            </a:solidFill>
          </p:spPr>
        </p:sp>
      </p:grpSp>
      <p:sp>
        <p:nvSpPr>
          <p:cNvPr name="TextBox 27" id="27"/>
          <p:cNvSpPr txBox="true"/>
          <p:nvPr/>
        </p:nvSpPr>
        <p:spPr>
          <a:xfrm rot="0">
            <a:off x="8679359" y="7819430"/>
            <a:ext cx="3491061" cy="417611"/>
          </a:xfrm>
          <a:prstGeom prst="rect">
            <a:avLst/>
          </a:prstGeom>
        </p:spPr>
        <p:txBody>
          <a:bodyPr anchor="t" rtlCol="false" tIns="0" lIns="0" bIns="0" rIns="0">
            <a:spAutoFit/>
          </a:bodyPr>
          <a:lstStyle/>
          <a:p>
            <a:pPr algn="l">
              <a:lnSpc>
                <a:spcPts val="3124"/>
              </a:lnSpc>
            </a:pPr>
            <a:r>
              <a:rPr lang="en-US" sz="2499" b="true">
                <a:solidFill>
                  <a:srgbClr val="4B4A4A"/>
                </a:solidFill>
                <a:latin typeface="Noto Serif Bold"/>
                <a:ea typeface="Noto Serif Bold"/>
                <a:cs typeface="Noto Serif Bold"/>
                <a:sym typeface="Noto Serif Bold"/>
              </a:rPr>
              <a:t>Product Performance</a:t>
            </a:r>
          </a:p>
        </p:txBody>
      </p:sp>
      <p:sp>
        <p:nvSpPr>
          <p:cNvPr name="TextBox 28" id="28"/>
          <p:cNvSpPr txBox="true"/>
          <p:nvPr/>
        </p:nvSpPr>
        <p:spPr>
          <a:xfrm rot="0">
            <a:off x="8679359" y="8313836"/>
            <a:ext cx="8616404" cy="892969"/>
          </a:xfrm>
          <a:prstGeom prst="rect">
            <a:avLst/>
          </a:prstGeom>
        </p:spPr>
        <p:txBody>
          <a:bodyPr anchor="t" rtlCol="false" tIns="0" lIns="0" bIns="0" rIns="0">
            <a:spAutoFit/>
          </a:bodyPr>
          <a:lstStyle/>
          <a:p>
            <a:pPr algn="l">
              <a:lnSpc>
                <a:spcPts val="3187"/>
              </a:lnSpc>
            </a:pPr>
            <a:r>
              <a:rPr lang="en-US" sz="2000">
                <a:solidFill>
                  <a:srgbClr val="4B4A4A"/>
                </a:solidFill>
                <a:latin typeface="Arimo"/>
                <a:ea typeface="Arimo"/>
                <a:cs typeface="Arimo"/>
                <a:sym typeface="Arimo"/>
              </a:rPr>
              <a:t>Certain products consistently outperform others. Prioritize these high-value items.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DAGq5DTpZfg</dc:identifier>
  <dcterms:modified xsi:type="dcterms:W3CDTF">2011-08-01T06:04:30Z</dcterms:modified>
  <cp:revision>1</cp:revision>
  <dc:title>Sales-Data-Analysis-Project.pptx</dc:title>
</cp:coreProperties>
</file>